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37"/>
  </p:notesMasterIdLst>
  <p:handoutMasterIdLst>
    <p:handoutMasterId r:id="rId38"/>
  </p:handoutMasterIdLst>
  <p:sldIdLst>
    <p:sldId id="375" r:id="rId2"/>
    <p:sldId id="361" r:id="rId3"/>
    <p:sldId id="406" r:id="rId4"/>
    <p:sldId id="424" r:id="rId5"/>
    <p:sldId id="434" r:id="rId6"/>
    <p:sldId id="377" r:id="rId7"/>
    <p:sldId id="395" r:id="rId8"/>
    <p:sldId id="382" r:id="rId9"/>
    <p:sldId id="384" r:id="rId10"/>
    <p:sldId id="402" r:id="rId11"/>
    <p:sldId id="383" r:id="rId12"/>
    <p:sldId id="380" r:id="rId13"/>
    <p:sldId id="397" r:id="rId14"/>
    <p:sldId id="407" r:id="rId15"/>
    <p:sldId id="408" r:id="rId16"/>
    <p:sldId id="385" r:id="rId17"/>
    <p:sldId id="401" r:id="rId18"/>
    <p:sldId id="409" r:id="rId19"/>
    <p:sldId id="410" r:id="rId20"/>
    <p:sldId id="411" r:id="rId21"/>
    <p:sldId id="396" r:id="rId22"/>
    <p:sldId id="425" r:id="rId23"/>
    <p:sldId id="432" r:id="rId24"/>
    <p:sldId id="413" r:id="rId25"/>
    <p:sldId id="391" r:id="rId26"/>
    <p:sldId id="415" r:id="rId27"/>
    <p:sldId id="416" r:id="rId28"/>
    <p:sldId id="426" r:id="rId29"/>
    <p:sldId id="427" r:id="rId30"/>
    <p:sldId id="430" r:id="rId31"/>
    <p:sldId id="433" r:id="rId32"/>
    <p:sldId id="420" r:id="rId33"/>
    <p:sldId id="421" r:id="rId34"/>
    <p:sldId id="429" r:id="rId35"/>
    <p:sldId id="398" r:id="rId36"/>
  </p:sldIdLst>
  <p:sldSz cx="9144000" cy="6858000" type="screen4x3"/>
  <p:notesSz cx="9194800" cy="7035800"/>
  <p:kinsoku lang="ja-JP" invalStChars="、。，．・：；？！゛゜ヽヾゝゞ々ー’”）〕］｝〉》」』】°‰′″℃￠％ぁぃぅぇぉっゃゅょゎァィゥェォッャュョヮヵヶ!%),.:;?]}｡｣､･ｧｨｩｪｫｬｭｮｯｰﾞﾟ" invalEndChars="‘“（〔［｛〈《「『【￥＄$([\{｢￡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Helvetica" panose="020B0604020202020204" pitchFamily="34" charset="0"/>
        <a:ea typeface="MS PGothic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Helvetica" panose="020B0604020202020204" pitchFamily="34" charset="0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Helvetica" panose="020B0604020202020204" pitchFamily="34" charset="0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Helvetica" panose="020B0604020202020204" pitchFamily="34" charset="0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Helvetica" panose="020B060402020202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Helvetica" panose="020B060402020202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Helvetica" panose="020B060402020202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Helvetica" panose="020B060402020202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Helvetica" panose="020B060402020202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216">
          <p15:clr>
            <a:srgbClr val="A4A3A4"/>
          </p15:clr>
        </p15:guide>
        <p15:guide id="2" pos="289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4" frameSlides="1"/>
  <p:showPr showNarration="1" useTimings="0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8"/>
    <p:restoredTop sz="94666"/>
  </p:normalViewPr>
  <p:slideViewPr>
    <p:cSldViewPr snapToObjects="1">
      <p:cViewPr varScale="1">
        <p:scale>
          <a:sx n="104" d="100"/>
          <a:sy n="104" d="100"/>
        </p:scale>
        <p:origin x="1746" y="1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-4768"/>
    </p:cViewPr>
  </p:sorterViewPr>
  <p:notesViewPr>
    <p:cSldViewPr snapToObjects="1">
      <p:cViewPr varScale="1">
        <p:scale>
          <a:sx n="96" d="100"/>
          <a:sy n="96" d="100"/>
        </p:scale>
        <p:origin x="-1384" y="-112"/>
      </p:cViewPr>
      <p:guideLst>
        <p:guide orient="horz" pos="2216"/>
        <p:guide pos="2896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3">
            <a:extLst>
              <a:ext uri="{FF2B5EF4-FFF2-40B4-BE49-F238E27FC236}">
                <a16:creationId xmlns:a16="http://schemas.microsoft.com/office/drawing/2014/main" id="{BE2B20AB-F6E0-A442-B755-DB2559F6AC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96325" y="6735763"/>
            <a:ext cx="404813" cy="306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772" tIns="45081" rIns="91772" bIns="45081" anchor="ctr">
            <a:spAutoFit/>
          </a:bodyPr>
          <a:lstStyle>
            <a:lvl1pPr defTabSz="92710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2710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2710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2710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2710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/>
            <a:fld id="{2363A9C7-B188-44E0-BE65-C5A375EC8C48}" type="slidenum">
              <a:rPr lang="en-US" altLang="en-US" sz="1400"/>
              <a:pPr algn="r"/>
              <a:t>‹#›</a:t>
            </a:fld>
            <a:endParaRPr lang="en-US" altLang="en-US" sz="1400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:a16="http://schemas.microsoft.com/office/drawing/2014/main" id="{AF2E5D05-C899-4F48-A67B-4C52779CE02C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225550" y="3341688"/>
            <a:ext cx="6743700" cy="31670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91772" tIns="45081" rIns="91772" bIns="4508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notes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099" name="Rectangle 3">
            <a:extLst>
              <a:ext uri="{FF2B5EF4-FFF2-40B4-BE49-F238E27FC236}">
                <a16:creationId xmlns:a16="http://schemas.microsoft.com/office/drawing/2014/main" id="{90BA2FD8-38A9-452E-AEC8-DCCC3B592BF5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843213" y="531813"/>
            <a:ext cx="3505200" cy="26289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4" name="Rectangle 4">
            <a:extLst>
              <a:ext uri="{FF2B5EF4-FFF2-40B4-BE49-F238E27FC236}">
                <a16:creationId xmlns:a16="http://schemas.microsoft.com/office/drawing/2014/main" id="{A214FFA2-21BB-9F48-9D46-EA438A97D0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663" y="6735763"/>
            <a:ext cx="869950" cy="306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772" tIns="45081" rIns="91772" bIns="45081" anchor="ctr">
            <a:spAutoFit/>
          </a:bodyPr>
          <a:lstStyle>
            <a:lvl1pPr defTabSz="927100">
              <a:defRPr sz="24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1pPr>
            <a:lvl2pPr marL="742950" indent="-285750" defTabSz="927100">
              <a:defRPr sz="24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2pPr>
            <a:lvl3pPr marL="1143000" indent="-228600" defTabSz="927100">
              <a:defRPr sz="24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3pPr>
            <a:lvl4pPr marL="1600200" indent="-228600" defTabSz="927100">
              <a:defRPr sz="24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4pPr>
            <a:lvl5pPr marL="2057400" indent="-228600" defTabSz="927100">
              <a:defRPr sz="24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5pPr>
            <a:lvl6pPr marL="2514600" indent="-228600" defTabSz="9271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Monotype Sorts" charset="2"/>
              <a:defRPr sz="24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6pPr>
            <a:lvl7pPr marL="2971800" indent="-228600" defTabSz="9271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Monotype Sorts" charset="2"/>
              <a:defRPr sz="24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7pPr>
            <a:lvl8pPr marL="3429000" indent="-228600" defTabSz="9271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Monotype Sorts" charset="2"/>
              <a:defRPr sz="24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8pPr>
            <a:lvl9pPr marL="3886200" indent="-228600" defTabSz="9271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Monotype Sorts" charset="2"/>
              <a:defRPr sz="24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9pPr>
          </a:lstStyle>
          <a:p>
            <a:pPr>
              <a:defRPr/>
            </a:pPr>
            <a:fld id="{FA7D909A-B5CD-474F-B206-B298CF99127B}" type="datetime1">
              <a:rPr lang="en-US" altLang="en-US" sz="1400" smtClean="0"/>
              <a:pPr>
                <a:defRPr/>
              </a:pPr>
              <a:t>1/2/2021</a:t>
            </a:fld>
            <a:endParaRPr lang="en-US" altLang="en-US" sz="1400"/>
          </a:p>
        </p:txBody>
      </p:sp>
      <p:sp>
        <p:nvSpPr>
          <p:cNvPr id="5125" name="Rectangle 5">
            <a:extLst>
              <a:ext uri="{FF2B5EF4-FFF2-40B4-BE49-F238E27FC236}">
                <a16:creationId xmlns:a16="http://schemas.microsoft.com/office/drawing/2014/main" id="{27B54EFE-12DE-9F4C-88B8-2B1D3C3AC3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96325" y="6735763"/>
            <a:ext cx="404813" cy="306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772" tIns="45081" rIns="91772" bIns="45081" anchor="ctr">
            <a:spAutoFit/>
          </a:bodyPr>
          <a:lstStyle>
            <a:lvl1pPr defTabSz="92710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2710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2710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2710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2710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/>
            <a:fld id="{6148D8B9-4DF6-4819-88C3-A9E789416B7A}" type="slidenum">
              <a:rPr lang="en-US" altLang="en-US" sz="1400"/>
              <a:pPr algn="r"/>
              <a:t>‹#›</a:t>
            </a:fld>
            <a:endParaRPr lang="en-US" altLang="en-US" sz="14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Helvetica" pitchFamily="37" charset="0"/>
        <a:ea typeface="MS PGothic" panose="020B0600070205080204" pitchFamily="34" charset="-128"/>
        <a:cs typeface="ＭＳ Ｐゴシック" pitchFamily="40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Helvetica" pitchFamily="37" charset="0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Helvetica" pitchFamily="37" charset="0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Helvetica" pitchFamily="37" charset="0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Helvetica" pitchFamily="37" charset="0"/>
        <a:ea typeface="MS PGothic" panose="020B0600070205080204" pitchFamily="34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7">
            <a:extLst>
              <a:ext uri="{FF2B5EF4-FFF2-40B4-BE49-F238E27FC236}">
                <a16:creationId xmlns:a16="http://schemas.microsoft.com/office/drawing/2014/main" id="{02CC218B-9DCA-40E3-AFF5-2807028437F8}"/>
              </a:ext>
            </a:extLst>
          </p:cNvPr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5208588" y="6683375"/>
            <a:ext cx="3984625" cy="350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7728" tIns="43864" rIns="87728" bIns="43864"/>
          <a:lstStyle>
            <a:lvl1pPr defTabSz="92710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2710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2710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2710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2710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None/>
            </a:pPr>
            <a:fld id="{D32D929D-3300-456D-9993-2DFB4D513E42}" type="slidenum">
              <a:rPr lang="en-US" altLang="en-US" sz="1200">
                <a:latin typeface="Tahoma" panose="020B0604030504040204" pitchFamily="34" charset="0"/>
              </a:rPr>
              <a:pPr eaLnBrk="1" hangingPunct="1">
                <a:lnSpc>
                  <a:spcPct val="90000"/>
                </a:lnSpc>
                <a:spcBef>
                  <a:spcPct val="20000"/>
                </a:spcBef>
                <a:buClr>
                  <a:schemeClr val="tx1"/>
                </a:buClr>
                <a:buSzPct val="75000"/>
                <a:buFont typeface="Monotype Sorts" pitchFamily="-84" charset="2"/>
                <a:buNone/>
              </a:pPr>
              <a:t>1</a:t>
            </a:fld>
            <a:endParaRPr lang="en-US" altLang="en-US" sz="1200">
              <a:latin typeface="Tahoma" panose="020B0604030504040204" pitchFamily="34" charset="0"/>
            </a:endParaRPr>
          </a:p>
        </p:txBody>
      </p:sp>
      <p:sp>
        <p:nvSpPr>
          <p:cNvPr id="7170" name="Rectangle 2">
            <a:extLst>
              <a:ext uri="{FF2B5EF4-FFF2-40B4-BE49-F238E27FC236}">
                <a16:creationId xmlns:a16="http://schemas.microsoft.com/office/drawing/2014/main" id="{700E38F1-8902-45C3-B330-B9BE5F62A5E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198B7F15-BCCF-4712-9ACD-3BF8436CFDB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7">
            <a:extLst>
              <a:ext uri="{FF2B5EF4-FFF2-40B4-BE49-F238E27FC236}">
                <a16:creationId xmlns:a16="http://schemas.microsoft.com/office/drawing/2014/main" id="{9A03B7AF-1921-4DBB-86E0-3F326CD010A7}"/>
              </a:ext>
            </a:extLst>
          </p:cNvPr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5208588" y="6683375"/>
            <a:ext cx="3984625" cy="350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7728" tIns="43864" rIns="87728" bIns="43864"/>
          <a:lstStyle>
            <a:lvl1pPr defTabSz="92710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2710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2710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2710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2710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None/>
            </a:pPr>
            <a:fld id="{5528E7BE-D5F1-4030-8F05-935F48EF0EAE}" type="slidenum">
              <a:rPr lang="en-US" altLang="en-US" sz="1200">
                <a:latin typeface="Tahoma" panose="020B0604030504040204" pitchFamily="34" charset="0"/>
              </a:rPr>
              <a:pPr eaLnBrk="1" hangingPunct="1">
                <a:lnSpc>
                  <a:spcPct val="90000"/>
                </a:lnSpc>
                <a:spcBef>
                  <a:spcPct val="20000"/>
                </a:spcBef>
                <a:buClr>
                  <a:schemeClr val="tx1"/>
                </a:buClr>
                <a:buSzPct val="75000"/>
                <a:buFont typeface="Monotype Sorts" pitchFamily="-84" charset="2"/>
                <a:buNone/>
              </a:pPr>
              <a:t>12</a:t>
            </a:fld>
            <a:endParaRPr lang="en-US" altLang="en-US" sz="1200">
              <a:latin typeface="Tahoma" panose="020B0604030504040204" pitchFamily="34" charset="0"/>
            </a:endParaRPr>
          </a:p>
        </p:txBody>
      </p:sp>
      <p:sp>
        <p:nvSpPr>
          <p:cNvPr id="28674" name="Rectangle 2">
            <a:extLst>
              <a:ext uri="{FF2B5EF4-FFF2-40B4-BE49-F238E27FC236}">
                <a16:creationId xmlns:a16="http://schemas.microsoft.com/office/drawing/2014/main" id="{B8938F22-1104-4D35-BEFB-50F7F454AB3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5" name="Rectangle 3">
            <a:extLst>
              <a:ext uri="{FF2B5EF4-FFF2-40B4-BE49-F238E27FC236}">
                <a16:creationId xmlns:a16="http://schemas.microsoft.com/office/drawing/2014/main" id="{F3E94A09-E78A-4A68-941D-1DBA4B88782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7">
            <a:extLst>
              <a:ext uri="{FF2B5EF4-FFF2-40B4-BE49-F238E27FC236}">
                <a16:creationId xmlns:a16="http://schemas.microsoft.com/office/drawing/2014/main" id="{B321BA4D-0390-4FC8-AA58-D53ABFE25080}"/>
              </a:ext>
            </a:extLst>
          </p:cNvPr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5208588" y="6683375"/>
            <a:ext cx="3984625" cy="350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7728" tIns="43864" rIns="87728" bIns="43864"/>
          <a:lstStyle>
            <a:lvl1pPr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None/>
            </a:pPr>
            <a:fld id="{599712F6-83AD-4773-A6A7-30F9433F3773}" type="slidenum">
              <a:rPr lang="en-US" altLang="en-US"/>
              <a:pPr>
                <a:lnSpc>
                  <a:spcPct val="90000"/>
                </a:lnSpc>
                <a:spcBef>
                  <a:spcPct val="20000"/>
                </a:spcBef>
                <a:buClr>
                  <a:schemeClr val="tx1"/>
                </a:buClr>
                <a:buSzPct val="75000"/>
                <a:buFont typeface="Monotype Sorts" pitchFamily="-84" charset="2"/>
                <a:buNone/>
              </a:pPr>
              <a:t>13</a:t>
            </a:fld>
            <a:endParaRPr lang="en-US" altLang="en-US"/>
          </a:p>
        </p:txBody>
      </p:sp>
      <p:sp>
        <p:nvSpPr>
          <p:cNvPr id="30722" name="Rectangle 2">
            <a:extLst>
              <a:ext uri="{FF2B5EF4-FFF2-40B4-BE49-F238E27FC236}">
                <a16:creationId xmlns:a16="http://schemas.microsoft.com/office/drawing/2014/main" id="{A90CA82E-D31A-4178-9BE0-85FF4A45559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3" name="Rectangle 3">
            <a:extLst>
              <a:ext uri="{FF2B5EF4-FFF2-40B4-BE49-F238E27FC236}">
                <a16:creationId xmlns:a16="http://schemas.microsoft.com/office/drawing/2014/main" id="{6C5C79BC-8CB4-42FD-82C6-A867EAD159D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7">
            <a:extLst>
              <a:ext uri="{FF2B5EF4-FFF2-40B4-BE49-F238E27FC236}">
                <a16:creationId xmlns:a16="http://schemas.microsoft.com/office/drawing/2014/main" id="{85368119-679D-49FE-8D1A-0DA70F3B5DBB}"/>
              </a:ext>
            </a:extLst>
          </p:cNvPr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5208588" y="6683375"/>
            <a:ext cx="3984625" cy="350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7728" tIns="43864" rIns="87728" bIns="43864"/>
          <a:lstStyle>
            <a:lvl1pPr defTabSz="92710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2710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2710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2710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2710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None/>
            </a:pPr>
            <a:fld id="{264204C8-05A3-4FE7-9EE6-E7214E445F90}" type="slidenum">
              <a:rPr lang="en-US" altLang="en-US" sz="1200">
                <a:latin typeface="Tahoma" panose="020B0604030504040204" pitchFamily="34" charset="0"/>
              </a:rPr>
              <a:pPr eaLnBrk="1" hangingPunct="1">
                <a:lnSpc>
                  <a:spcPct val="90000"/>
                </a:lnSpc>
                <a:spcBef>
                  <a:spcPct val="20000"/>
                </a:spcBef>
                <a:buClr>
                  <a:schemeClr val="tx1"/>
                </a:buClr>
                <a:buSzPct val="75000"/>
                <a:buFont typeface="Monotype Sorts" pitchFamily="-84" charset="2"/>
                <a:buNone/>
              </a:pPr>
              <a:t>16</a:t>
            </a:fld>
            <a:endParaRPr lang="en-US" altLang="en-US" sz="1200">
              <a:latin typeface="Tahoma" panose="020B0604030504040204" pitchFamily="34" charset="0"/>
            </a:endParaRPr>
          </a:p>
        </p:txBody>
      </p:sp>
      <p:sp>
        <p:nvSpPr>
          <p:cNvPr id="34818" name="Rectangle 2">
            <a:extLst>
              <a:ext uri="{FF2B5EF4-FFF2-40B4-BE49-F238E27FC236}">
                <a16:creationId xmlns:a16="http://schemas.microsoft.com/office/drawing/2014/main" id="{8060FA9F-7F58-4DE2-8E0D-D02931ADEFA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19" name="Rectangle 3">
            <a:extLst>
              <a:ext uri="{FF2B5EF4-FFF2-40B4-BE49-F238E27FC236}">
                <a16:creationId xmlns:a16="http://schemas.microsoft.com/office/drawing/2014/main" id="{B8402B7C-89B8-4033-AFA6-9C06B7579BB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7">
            <a:extLst>
              <a:ext uri="{FF2B5EF4-FFF2-40B4-BE49-F238E27FC236}">
                <a16:creationId xmlns:a16="http://schemas.microsoft.com/office/drawing/2014/main" id="{FE5F3DBC-4FB9-48B0-8BC6-3921AE00CEDF}"/>
              </a:ext>
            </a:extLst>
          </p:cNvPr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5208588" y="6683375"/>
            <a:ext cx="3984625" cy="350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7728" tIns="43864" rIns="87728" bIns="43864"/>
          <a:lstStyle>
            <a:lvl1pPr defTabSz="92710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2710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2710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2710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2710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None/>
            </a:pPr>
            <a:fld id="{38F5DC1F-78C6-4F50-ABD1-878965A77B45}" type="slidenum">
              <a:rPr lang="en-US" altLang="en-US" sz="1200">
                <a:latin typeface="Tahoma" panose="020B0604030504040204" pitchFamily="34" charset="0"/>
              </a:rPr>
              <a:pPr eaLnBrk="1" hangingPunct="1">
                <a:lnSpc>
                  <a:spcPct val="90000"/>
                </a:lnSpc>
                <a:spcBef>
                  <a:spcPct val="20000"/>
                </a:spcBef>
                <a:buClr>
                  <a:schemeClr val="tx1"/>
                </a:buClr>
                <a:buSzPct val="75000"/>
                <a:buFont typeface="Monotype Sorts" pitchFamily="-84" charset="2"/>
                <a:buNone/>
              </a:pPr>
              <a:t>17</a:t>
            </a:fld>
            <a:endParaRPr lang="en-US" altLang="en-US" sz="1200">
              <a:latin typeface="Tahoma" panose="020B0604030504040204" pitchFamily="34" charset="0"/>
            </a:endParaRPr>
          </a:p>
        </p:txBody>
      </p:sp>
      <p:sp>
        <p:nvSpPr>
          <p:cNvPr id="36866" name="Rectangle 2">
            <a:extLst>
              <a:ext uri="{FF2B5EF4-FFF2-40B4-BE49-F238E27FC236}">
                <a16:creationId xmlns:a16="http://schemas.microsoft.com/office/drawing/2014/main" id="{BB33EA2F-17CE-463A-B205-1E7DF39EBE6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7" name="Rectangle 3">
            <a:extLst>
              <a:ext uri="{FF2B5EF4-FFF2-40B4-BE49-F238E27FC236}">
                <a16:creationId xmlns:a16="http://schemas.microsoft.com/office/drawing/2014/main" id="{042B0829-9FCF-4829-81D1-824FB8A7021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 b="1">
                <a:latin typeface="Times New Roman" panose="02020603050405020304" pitchFamily="18" charset="0"/>
              </a:rPr>
              <a:t>NULL </a:t>
            </a:r>
            <a:r>
              <a:rPr lang="en-US" altLang="en-US">
                <a:latin typeface="Times New Roman" panose="02020603050405020304" pitchFamily="18" charset="0"/>
              </a:rPr>
              <a:t>Value…explain!!!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Rectangle 7">
            <a:extLst>
              <a:ext uri="{FF2B5EF4-FFF2-40B4-BE49-F238E27FC236}">
                <a16:creationId xmlns:a16="http://schemas.microsoft.com/office/drawing/2014/main" id="{D123E747-C6F2-476B-8B54-73DC91F52F67}"/>
              </a:ext>
            </a:extLst>
          </p:cNvPr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5208588" y="6683375"/>
            <a:ext cx="3984625" cy="350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7728" tIns="43864" rIns="87728" bIns="43864"/>
          <a:lstStyle>
            <a:lvl1pPr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None/>
            </a:pPr>
            <a:fld id="{ED388F9C-56FA-4F9F-887B-CFF042145DCA}" type="slidenum">
              <a:rPr lang="en-US" altLang="en-US"/>
              <a:pPr>
                <a:lnSpc>
                  <a:spcPct val="90000"/>
                </a:lnSpc>
                <a:spcBef>
                  <a:spcPct val="20000"/>
                </a:spcBef>
                <a:buClr>
                  <a:schemeClr val="tx1"/>
                </a:buClr>
                <a:buSzPct val="75000"/>
                <a:buFont typeface="Monotype Sorts" pitchFamily="-84" charset="2"/>
                <a:buNone/>
              </a:pPr>
              <a:t>21</a:t>
            </a:fld>
            <a:endParaRPr lang="en-US" altLang="en-US"/>
          </a:p>
        </p:txBody>
      </p:sp>
      <p:sp>
        <p:nvSpPr>
          <p:cNvPr id="41986" name="Rectangle 2">
            <a:extLst>
              <a:ext uri="{FF2B5EF4-FFF2-40B4-BE49-F238E27FC236}">
                <a16:creationId xmlns:a16="http://schemas.microsoft.com/office/drawing/2014/main" id="{3C201DBC-8CC1-4AED-8609-1611F6A16AA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987" name="Rectangle 3">
            <a:extLst>
              <a:ext uri="{FF2B5EF4-FFF2-40B4-BE49-F238E27FC236}">
                <a16:creationId xmlns:a16="http://schemas.microsoft.com/office/drawing/2014/main" id="{BC4C6167-3A6B-415E-A148-5D32A4C9B32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>
                <a:latin typeface="Times New Roman" panose="02020603050405020304" pitchFamily="18" charset="0"/>
              </a:rPr>
              <a:t>UNIQUE can take NULL values without violating entity constraint. Oracle can accept multiple NULLs.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Rectangle 7">
            <a:extLst>
              <a:ext uri="{FF2B5EF4-FFF2-40B4-BE49-F238E27FC236}">
                <a16:creationId xmlns:a16="http://schemas.microsoft.com/office/drawing/2014/main" id="{C81213BA-95AF-4682-8D98-8C66C6F135C4}"/>
              </a:ext>
            </a:extLst>
          </p:cNvPr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5208588" y="6683375"/>
            <a:ext cx="3984625" cy="350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7728" tIns="43864" rIns="87728" bIns="43864"/>
          <a:lstStyle>
            <a:lvl1pPr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None/>
            </a:pPr>
            <a:fld id="{1C1E783B-9A21-4350-9631-387188AD0852}" type="slidenum">
              <a:rPr lang="en-US" altLang="en-US"/>
              <a:pPr>
                <a:lnSpc>
                  <a:spcPct val="90000"/>
                </a:lnSpc>
                <a:spcBef>
                  <a:spcPct val="20000"/>
                </a:spcBef>
                <a:buClr>
                  <a:schemeClr val="tx1"/>
                </a:buClr>
                <a:buSzPct val="75000"/>
                <a:buFont typeface="Monotype Sorts" pitchFamily="-84" charset="2"/>
                <a:buNone/>
              </a:pPr>
              <a:t>22</a:t>
            </a:fld>
            <a:endParaRPr lang="en-US" altLang="en-US"/>
          </a:p>
        </p:txBody>
      </p:sp>
      <p:sp>
        <p:nvSpPr>
          <p:cNvPr id="44034" name="Rectangle 2">
            <a:extLst>
              <a:ext uri="{FF2B5EF4-FFF2-40B4-BE49-F238E27FC236}">
                <a16:creationId xmlns:a16="http://schemas.microsoft.com/office/drawing/2014/main" id="{AB00827B-8B90-4218-8297-7F20C833640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5" name="Rectangle 3">
            <a:extLst>
              <a:ext uri="{FF2B5EF4-FFF2-40B4-BE49-F238E27FC236}">
                <a16:creationId xmlns:a16="http://schemas.microsoft.com/office/drawing/2014/main" id="{09BD71AB-680A-457D-9DD8-1862C975142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>
                <a:latin typeface="Times New Roman" panose="02020603050405020304" pitchFamily="18" charset="0"/>
              </a:rPr>
              <a:t>UNIQUE can take NULL values without violating entity constraint. Oracle can accept multiple NULLs.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Rectangle 7">
            <a:extLst>
              <a:ext uri="{FF2B5EF4-FFF2-40B4-BE49-F238E27FC236}">
                <a16:creationId xmlns:a16="http://schemas.microsoft.com/office/drawing/2014/main" id="{2889464A-20D4-4360-B0D1-E9DB8B39A149}"/>
              </a:ext>
            </a:extLst>
          </p:cNvPr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5208588" y="6683375"/>
            <a:ext cx="3984625" cy="350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7728" tIns="43864" rIns="87728" bIns="43864"/>
          <a:lstStyle>
            <a:lvl1pPr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None/>
            </a:pPr>
            <a:fld id="{49332E67-820C-49D8-8C53-A1632BB72EC0}" type="slidenum">
              <a:rPr lang="en-US" altLang="en-US"/>
              <a:pPr>
                <a:lnSpc>
                  <a:spcPct val="90000"/>
                </a:lnSpc>
                <a:spcBef>
                  <a:spcPct val="20000"/>
                </a:spcBef>
                <a:buClr>
                  <a:schemeClr val="tx1"/>
                </a:buClr>
                <a:buSzPct val="75000"/>
                <a:buFont typeface="Monotype Sorts" pitchFamily="-84" charset="2"/>
                <a:buNone/>
              </a:pPr>
              <a:t>23</a:t>
            </a:fld>
            <a:endParaRPr lang="en-US" altLang="en-US"/>
          </a:p>
        </p:txBody>
      </p:sp>
      <p:sp>
        <p:nvSpPr>
          <p:cNvPr id="46082" name="Rectangle 2">
            <a:extLst>
              <a:ext uri="{FF2B5EF4-FFF2-40B4-BE49-F238E27FC236}">
                <a16:creationId xmlns:a16="http://schemas.microsoft.com/office/drawing/2014/main" id="{5C7FF0B7-1671-4E05-B961-12C77C11135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3" name="Rectangle 3">
            <a:extLst>
              <a:ext uri="{FF2B5EF4-FFF2-40B4-BE49-F238E27FC236}">
                <a16:creationId xmlns:a16="http://schemas.microsoft.com/office/drawing/2014/main" id="{DA3E1FB6-84E3-4C19-8A13-6943806ABB9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>
                <a:latin typeface="Times New Roman" panose="02020603050405020304" pitchFamily="18" charset="0"/>
              </a:rPr>
              <a:t>UNIQUE can take NULL values without violating entity constraint. Oracle can accept multiple NULLs.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Rectangle 7">
            <a:extLst>
              <a:ext uri="{FF2B5EF4-FFF2-40B4-BE49-F238E27FC236}">
                <a16:creationId xmlns:a16="http://schemas.microsoft.com/office/drawing/2014/main" id="{D494576C-AA28-4148-A3A0-C2EDD28D9D45}"/>
              </a:ext>
            </a:extLst>
          </p:cNvPr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5208588" y="6683375"/>
            <a:ext cx="3984625" cy="350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7728" tIns="43864" rIns="87728" bIns="43864"/>
          <a:lstStyle>
            <a:lvl1pPr defTabSz="92710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2710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2710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2710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2710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None/>
            </a:pPr>
            <a:fld id="{81634F71-4626-49A6-A90F-9169C205A5B0}" type="slidenum">
              <a:rPr lang="en-US" altLang="en-US" sz="1200">
                <a:latin typeface="Tahoma" panose="020B0604030504040204" pitchFamily="34" charset="0"/>
              </a:rPr>
              <a:pPr>
                <a:lnSpc>
                  <a:spcPct val="90000"/>
                </a:lnSpc>
                <a:spcBef>
                  <a:spcPct val="20000"/>
                </a:spcBef>
                <a:buClr>
                  <a:schemeClr val="tx1"/>
                </a:buClr>
                <a:buSzPct val="75000"/>
                <a:buFont typeface="Monotype Sorts" pitchFamily="-84" charset="2"/>
                <a:buNone/>
              </a:pPr>
              <a:t>24</a:t>
            </a:fld>
            <a:endParaRPr lang="en-US" altLang="en-US" sz="1200">
              <a:latin typeface="Tahoma" panose="020B0604030504040204" pitchFamily="34" charset="0"/>
            </a:endParaRPr>
          </a:p>
        </p:txBody>
      </p:sp>
      <p:sp>
        <p:nvSpPr>
          <p:cNvPr id="48130" name="Rectangle 2">
            <a:extLst>
              <a:ext uri="{FF2B5EF4-FFF2-40B4-BE49-F238E27FC236}">
                <a16:creationId xmlns:a16="http://schemas.microsoft.com/office/drawing/2014/main" id="{C88909E0-1FFF-496A-9AF3-03161634394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1" name="Rectangle 3">
            <a:extLst>
              <a:ext uri="{FF2B5EF4-FFF2-40B4-BE49-F238E27FC236}">
                <a16:creationId xmlns:a16="http://schemas.microsoft.com/office/drawing/2014/main" id="{B74A2E84-428C-40B2-8D62-CE213D12FAC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>
                <a:latin typeface="Times New Roman" panose="02020603050405020304" pitchFamily="18" charset="0"/>
              </a:rPr>
              <a:t>SID </a:t>
            </a:r>
          </a:p>
          <a:p>
            <a:pPr eaLnBrk="1" hangingPunct="1"/>
            <a:r>
              <a:rPr lang="en-US" altLang="en-US">
                <a:latin typeface="Times New Roman" panose="02020603050405020304" pitchFamily="18" charset="0"/>
              </a:rPr>
              <a:t>(SID, Degree) or (SID, Year)</a:t>
            </a:r>
          </a:p>
          <a:p>
            <a:pPr eaLnBrk="1" hangingPunct="1"/>
            <a:r>
              <a:rPr lang="en-US" altLang="en-US">
                <a:latin typeface="Times New Roman" panose="02020603050405020304" pitchFamily="18" charset="0"/>
              </a:rPr>
              <a:t>(SID, Degree, Major)  or (SID, Major, Year)</a:t>
            </a:r>
          </a:p>
          <a:p>
            <a:pPr eaLnBrk="1" hangingPunct="1"/>
            <a:r>
              <a:rPr lang="en-US" altLang="en-US">
                <a:latin typeface="Times New Roman" panose="02020603050405020304" pitchFamily="18" charset="0"/>
              </a:rPr>
              <a:t>(SID, Degree, Major, Year)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Rectangle 7">
            <a:extLst>
              <a:ext uri="{FF2B5EF4-FFF2-40B4-BE49-F238E27FC236}">
                <a16:creationId xmlns:a16="http://schemas.microsoft.com/office/drawing/2014/main" id="{2814CB8F-CF54-420D-9FDC-3109101DEDAD}"/>
              </a:ext>
            </a:extLst>
          </p:cNvPr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5208588" y="6683375"/>
            <a:ext cx="3984625" cy="350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7728" tIns="43864" rIns="87728" bIns="43864"/>
          <a:lstStyle>
            <a:lvl1pPr defTabSz="92710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2710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2710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2710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2710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None/>
            </a:pPr>
            <a:fld id="{EF6740A6-AD58-4904-B1B6-28071EB556FB}" type="slidenum">
              <a:rPr lang="en-US" altLang="en-US" sz="1200">
                <a:latin typeface="Tahoma" panose="020B0604030504040204" pitchFamily="34" charset="0"/>
              </a:rPr>
              <a:pPr eaLnBrk="1" hangingPunct="1">
                <a:lnSpc>
                  <a:spcPct val="90000"/>
                </a:lnSpc>
                <a:spcBef>
                  <a:spcPct val="20000"/>
                </a:spcBef>
                <a:buClr>
                  <a:schemeClr val="tx1"/>
                </a:buClr>
                <a:buSzPct val="75000"/>
                <a:buFont typeface="Monotype Sorts" pitchFamily="-84" charset="2"/>
                <a:buNone/>
              </a:pPr>
              <a:t>25</a:t>
            </a:fld>
            <a:endParaRPr lang="en-US" altLang="en-US" sz="1200">
              <a:latin typeface="Tahoma" panose="020B0604030504040204" pitchFamily="34" charset="0"/>
            </a:endParaRPr>
          </a:p>
        </p:txBody>
      </p:sp>
      <p:sp>
        <p:nvSpPr>
          <p:cNvPr id="50178" name="Rectangle 2">
            <a:extLst>
              <a:ext uri="{FF2B5EF4-FFF2-40B4-BE49-F238E27FC236}">
                <a16:creationId xmlns:a16="http://schemas.microsoft.com/office/drawing/2014/main" id="{75534975-BFE8-4F33-9164-BB8111C7CBA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79" name="Rectangle 3">
            <a:extLst>
              <a:ext uri="{FF2B5EF4-FFF2-40B4-BE49-F238E27FC236}">
                <a16:creationId xmlns:a16="http://schemas.microsoft.com/office/drawing/2014/main" id="{4B434F67-FA6E-4780-BC8E-B12BA914EBB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Slide Image Placeholder 1">
            <a:extLst>
              <a:ext uri="{FF2B5EF4-FFF2-40B4-BE49-F238E27FC236}">
                <a16:creationId xmlns:a16="http://schemas.microsoft.com/office/drawing/2014/main" id="{610DBD64-40D6-4C49-BF18-A98BD9C3999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298" name="Notes Placeholder 2">
            <a:extLst>
              <a:ext uri="{FF2B5EF4-FFF2-40B4-BE49-F238E27FC236}">
                <a16:creationId xmlns:a16="http://schemas.microsoft.com/office/drawing/2014/main" id="{9AAD50EB-BCD5-48E2-8B69-3D7AECEA9C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Helvetica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Slide Image Placeholder 1">
            <a:extLst>
              <a:ext uri="{FF2B5EF4-FFF2-40B4-BE49-F238E27FC236}">
                <a16:creationId xmlns:a16="http://schemas.microsoft.com/office/drawing/2014/main" id="{E81C43F1-46B7-45D8-A97A-E29321DA5FA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2" name="Notes Placeholder 2">
            <a:extLst>
              <a:ext uri="{FF2B5EF4-FFF2-40B4-BE49-F238E27FC236}">
                <a16:creationId xmlns:a16="http://schemas.microsoft.com/office/drawing/2014/main" id="{0BD30098-CE85-443E-959B-EA246DA965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>
                <a:latin typeface="Helvetica" panose="020B0604020202020204" pitchFamily="34" charset="0"/>
              </a:rPr>
              <a:t>Trace a transaction…</a:t>
            </a:r>
          </a:p>
        </p:txBody>
      </p:sp>
      <p:sp>
        <p:nvSpPr>
          <p:cNvPr id="10243" name="Slide Number Placeholder 3">
            <a:extLst>
              <a:ext uri="{FF2B5EF4-FFF2-40B4-BE49-F238E27FC236}">
                <a16:creationId xmlns:a16="http://schemas.microsoft.com/office/drawing/2014/main" id="{27E0291F-CAD0-431C-BD7F-2EC27A3C832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 bwMode="auto">
          <a:xfrm>
            <a:off x="5208588" y="6683375"/>
            <a:ext cx="3984625" cy="350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None/>
            </a:pPr>
            <a:fld id="{18D229B0-0425-4DD4-AE39-CF7C2767D206}" type="slidenum">
              <a:rPr lang="en-US" altLang="en-US" sz="1300">
                <a:latin typeface="Arial" panose="020B0604020202020204" pitchFamily="34" charset="0"/>
              </a:rPr>
              <a:pPr>
                <a:lnSpc>
                  <a:spcPct val="90000"/>
                </a:lnSpc>
                <a:spcBef>
                  <a:spcPct val="20000"/>
                </a:spcBef>
                <a:buClr>
                  <a:schemeClr val="tx1"/>
                </a:buClr>
                <a:buSzPct val="75000"/>
                <a:buFont typeface="Monotype Sorts" pitchFamily="-84" charset="2"/>
                <a:buNone/>
              </a:pPr>
              <a:t>3</a:t>
            </a:fld>
            <a:endParaRPr lang="en-US" altLang="en-US" sz="130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Slide Image Placeholder 1">
            <a:extLst>
              <a:ext uri="{FF2B5EF4-FFF2-40B4-BE49-F238E27FC236}">
                <a16:creationId xmlns:a16="http://schemas.microsoft.com/office/drawing/2014/main" id="{F00CC780-45B9-44AE-A9A2-6B61A588BAB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2" name="Notes Placeholder 2">
            <a:extLst>
              <a:ext uri="{FF2B5EF4-FFF2-40B4-BE49-F238E27FC236}">
                <a16:creationId xmlns:a16="http://schemas.microsoft.com/office/drawing/2014/main" id="{BABDC3D6-5BDA-4458-8A10-64941A50FD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Helvetica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Slide Image Placeholder 1">
            <a:extLst>
              <a:ext uri="{FF2B5EF4-FFF2-40B4-BE49-F238E27FC236}">
                <a16:creationId xmlns:a16="http://schemas.microsoft.com/office/drawing/2014/main" id="{16CC3AF9-2671-4D41-A2AE-32BD1B81022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0" name="Notes Placeholder 2">
            <a:extLst>
              <a:ext uri="{FF2B5EF4-FFF2-40B4-BE49-F238E27FC236}">
                <a16:creationId xmlns:a16="http://schemas.microsoft.com/office/drawing/2014/main" id="{7AB10524-27EE-45C8-A8DA-7D93D3776F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228600" indent="-228600">
              <a:buFontTx/>
              <a:buAutoNum type="arabicParenR"/>
            </a:pPr>
            <a:r>
              <a:rPr lang="en-US" altLang="en-US">
                <a:latin typeface="Helvetica" panose="020B0604020202020204" pitchFamily="34" charset="0"/>
              </a:rPr>
              <a:t>Identify PK &amp; FK</a:t>
            </a:r>
          </a:p>
          <a:p>
            <a:pPr marL="228600" indent="-228600">
              <a:buFontTx/>
              <a:buAutoNum type="arabicParenR"/>
            </a:pPr>
            <a:r>
              <a:rPr lang="en-US" altLang="en-US">
                <a:latin typeface="Helvetica" panose="020B0604020202020204" pitchFamily="34" charset="0"/>
              </a:rPr>
              <a:t>Apply operations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Rectangle 7">
            <a:extLst>
              <a:ext uri="{FF2B5EF4-FFF2-40B4-BE49-F238E27FC236}">
                <a16:creationId xmlns:a16="http://schemas.microsoft.com/office/drawing/2014/main" id="{0CE29E12-EF7D-4A1D-8651-8ECBC4FFC864}"/>
              </a:ext>
            </a:extLst>
          </p:cNvPr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5208588" y="6683375"/>
            <a:ext cx="3984625" cy="350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7728" tIns="43864" rIns="87728" bIns="43864"/>
          <a:lstStyle>
            <a:lvl1pPr defTabSz="92710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2710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2710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2710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2710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None/>
            </a:pPr>
            <a:fld id="{B81B3E96-05FD-40FB-9B1E-FA9E894AE6BC}" type="slidenum">
              <a:rPr lang="en-US" altLang="en-US" sz="1200">
                <a:latin typeface="Tahoma" panose="020B0604030504040204" pitchFamily="34" charset="0"/>
              </a:rPr>
              <a:pPr eaLnBrk="1" hangingPunct="1">
                <a:lnSpc>
                  <a:spcPct val="90000"/>
                </a:lnSpc>
                <a:spcBef>
                  <a:spcPct val="20000"/>
                </a:spcBef>
                <a:buClr>
                  <a:schemeClr val="tx1"/>
                </a:buClr>
                <a:buSzPct val="75000"/>
                <a:buFont typeface="Monotype Sorts" pitchFamily="-84" charset="2"/>
                <a:buNone/>
              </a:pPr>
              <a:t>4</a:t>
            </a:fld>
            <a:endParaRPr lang="en-US" altLang="en-US" sz="1200">
              <a:latin typeface="Tahoma" panose="020B0604030504040204" pitchFamily="34" charset="0"/>
            </a:endParaRPr>
          </a:p>
        </p:txBody>
      </p:sp>
      <p:sp>
        <p:nvSpPr>
          <p:cNvPr id="12290" name="Rectangle 2">
            <a:extLst>
              <a:ext uri="{FF2B5EF4-FFF2-40B4-BE49-F238E27FC236}">
                <a16:creationId xmlns:a16="http://schemas.microsoft.com/office/drawing/2014/main" id="{F4DC36FF-DAB2-4E73-8657-96FFE325832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1" name="Rectangle 3">
            <a:extLst>
              <a:ext uri="{FF2B5EF4-FFF2-40B4-BE49-F238E27FC236}">
                <a16:creationId xmlns:a16="http://schemas.microsoft.com/office/drawing/2014/main" id="{EE236812-0D3E-4166-B6D6-1CD2C2D0742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7">
            <a:extLst>
              <a:ext uri="{FF2B5EF4-FFF2-40B4-BE49-F238E27FC236}">
                <a16:creationId xmlns:a16="http://schemas.microsoft.com/office/drawing/2014/main" id="{95047533-36B9-4F75-84C5-E40BC4F3886A}"/>
              </a:ext>
            </a:extLst>
          </p:cNvPr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5208588" y="6683375"/>
            <a:ext cx="3984625" cy="350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7728" tIns="43864" rIns="87728" bIns="43864"/>
          <a:lstStyle>
            <a:lvl1pPr defTabSz="92710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2710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2710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2710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2710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None/>
            </a:pPr>
            <a:fld id="{D756FA53-47A2-4F4E-AF44-D4CBD10572A7}" type="slidenum">
              <a:rPr lang="en-US" altLang="en-US" sz="1200">
                <a:latin typeface="Tahoma" panose="020B0604030504040204" pitchFamily="34" charset="0"/>
              </a:rPr>
              <a:pPr eaLnBrk="1" hangingPunct="1">
                <a:lnSpc>
                  <a:spcPct val="90000"/>
                </a:lnSpc>
                <a:spcBef>
                  <a:spcPct val="20000"/>
                </a:spcBef>
                <a:buClr>
                  <a:schemeClr val="tx1"/>
                </a:buClr>
                <a:buSzPct val="75000"/>
                <a:buFont typeface="Monotype Sorts" pitchFamily="-84" charset="2"/>
                <a:buNone/>
              </a:pPr>
              <a:t>6</a:t>
            </a:fld>
            <a:endParaRPr lang="en-US" altLang="en-US" sz="1200">
              <a:latin typeface="Tahoma" panose="020B0604030504040204" pitchFamily="34" charset="0"/>
            </a:endParaRPr>
          </a:p>
        </p:txBody>
      </p:sp>
      <p:sp>
        <p:nvSpPr>
          <p:cNvPr id="15362" name="Rectangle 2">
            <a:extLst>
              <a:ext uri="{FF2B5EF4-FFF2-40B4-BE49-F238E27FC236}">
                <a16:creationId xmlns:a16="http://schemas.microsoft.com/office/drawing/2014/main" id="{29865E9F-D874-42E1-976F-32EEBD10719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3" name="Rectangle 3">
            <a:extLst>
              <a:ext uri="{FF2B5EF4-FFF2-40B4-BE49-F238E27FC236}">
                <a16:creationId xmlns:a16="http://schemas.microsoft.com/office/drawing/2014/main" id="{8D9B0BBA-4225-41F6-A5AC-30568D3F521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>
                <a:latin typeface="Times New Roman" panose="02020603050405020304" pitchFamily="18" charset="0"/>
              </a:rPr>
              <a:t> CODASYL (Conference on Data Systems Languages) or DBTG (Data Base Task Group)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>
            <a:extLst>
              <a:ext uri="{FF2B5EF4-FFF2-40B4-BE49-F238E27FC236}">
                <a16:creationId xmlns:a16="http://schemas.microsoft.com/office/drawing/2014/main" id="{534BF326-9194-4FE1-A4F3-4B7DD3163E5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4" name="Notes Placeholder 2">
            <a:extLst>
              <a:ext uri="{FF2B5EF4-FFF2-40B4-BE49-F238E27FC236}">
                <a16:creationId xmlns:a16="http://schemas.microsoft.com/office/drawing/2014/main" id="{D1EAF72B-563B-4691-80B6-4AFFBCAED8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Helvetica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7">
            <a:extLst>
              <a:ext uri="{FF2B5EF4-FFF2-40B4-BE49-F238E27FC236}">
                <a16:creationId xmlns:a16="http://schemas.microsoft.com/office/drawing/2014/main" id="{DEEDFF6C-8AFD-40FB-BEAD-9B3983BB5465}"/>
              </a:ext>
            </a:extLst>
          </p:cNvPr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5208588" y="6683375"/>
            <a:ext cx="3984625" cy="350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7728" tIns="43864" rIns="87728" bIns="43864"/>
          <a:lstStyle>
            <a:lvl1pPr defTabSz="92710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2710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2710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2710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2710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None/>
            </a:pPr>
            <a:fld id="{F48B0D2B-4969-47B4-8C6D-8CD3103228B4}" type="slidenum">
              <a:rPr lang="en-US" altLang="en-US" sz="1200">
                <a:latin typeface="Tahoma" panose="020B0604030504040204" pitchFamily="34" charset="0"/>
              </a:rPr>
              <a:pPr eaLnBrk="1" hangingPunct="1">
                <a:lnSpc>
                  <a:spcPct val="90000"/>
                </a:lnSpc>
                <a:spcBef>
                  <a:spcPct val="20000"/>
                </a:spcBef>
                <a:buClr>
                  <a:schemeClr val="tx1"/>
                </a:buClr>
                <a:buSzPct val="75000"/>
                <a:buFont typeface="Monotype Sorts" pitchFamily="-84" charset="2"/>
                <a:buNone/>
              </a:pPr>
              <a:t>8</a:t>
            </a:fld>
            <a:endParaRPr lang="en-US" altLang="en-US" sz="1200">
              <a:latin typeface="Tahoma" panose="020B0604030504040204" pitchFamily="34" charset="0"/>
            </a:endParaRPr>
          </a:p>
        </p:txBody>
      </p:sp>
      <p:sp>
        <p:nvSpPr>
          <p:cNvPr id="20482" name="Rectangle 2">
            <a:extLst>
              <a:ext uri="{FF2B5EF4-FFF2-40B4-BE49-F238E27FC236}">
                <a16:creationId xmlns:a16="http://schemas.microsoft.com/office/drawing/2014/main" id="{05554360-DB91-4CA5-873F-61CC7B62DA7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3" name="Rectangle 3">
            <a:extLst>
              <a:ext uri="{FF2B5EF4-FFF2-40B4-BE49-F238E27FC236}">
                <a16:creationId xmlns:a16="http://schemas.microsoft.com/office/drawing/2014/main" id="{A36BAB1A-F936-4027-AA2B-C6D8280BE52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7">
            <a:extLst>
              <a:ext uri="{FF2B5EF4-FFF2-40B4-BE49-F238E27FC236}">
                <a16:creationId xmlns:a16="http://schemas.microsoft.com/office/drawing/2014/main" id="{A564130F-9C19-4E65-8685-8C2FC306583C}"/>
              </a:ext>
            </a:extLst>
          </p:cNvPr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5208588" y="6683375"/>
            <a:ext cx="3984625" cy="350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7728" tIns="43864" rIns="87728" bIns="43864"/>
          <a:lstStyle>
            <a:lvl1pPr defTabSz="92710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2710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2710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2710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2710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None/>
            </a:pPr>
            <a:fld id="{B3656009-2C2A-4D41-809D-A9AABDF5931F}" type="slidenum">
              <a:rPr lang="en-US" altLang="en-US" sz="1200">
                <a:latin typeface="Tahoma" panose="020B0604030504040204" pitchFamily="34" charset="0"/>
              </a:rPr>
              <a:pPr eaLnBrk="1" hangingPunct="1">
                <a:lnSpc>
                  <a:spcPct val="90000"/>
                </a:lnSpc>
                <a:spcBef>
                  <a:spcPct val="20000"/>
                </a:spcBef>
                <a:buClr>
                  <a:schemeClr val="tx1"/>
                </a:buClr>
                <a:buSzPct val="75000"/>
                <a:buFont typeface="Monotype Sorts" pitchFamily="-84" charset="2"/>
                <a:buNone/>
              </a:pPr>
              <a:t>9</a:t>
            </a:fld>
            <a:endParaRPr lang="en-US" altLang="en-US" sz="1200">
              <a:latin typeface="Tahoma" panose="020B0604030504040204" pitchFamily="34" charset="0"/>
            </a:endParaRPr>
          </a:p>
        </p:txBody>
      </p:sp>
      <p:sp>
        <p:nvSpPr>
          <p:cNvPr id="22530" name="Rectangle 2">
            <a:extLst>
              <a:ext uri="{FF2B5EF4-FFF2-40B4-BE49-F238E27FC236}">
                <a16:creationId xmlns:a16="http://schemas.microsoft.com/office/drawing/2014/main" id="{15A6F4A6-7CD3-478E-AF68-6B1E11A8FCA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>
            <a:extLst>
              <a:ext uri="{FF2B5EF4-FFF2-40B4-BE49-F238E27FC236}">
                <a16:creationId xmlns:a16="http://schemas.microsoft.com/office/drawing/2014/main" id="{8C189CDC-B5BB-4FE4-B069-8FC2C71F41D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7">
            <a:extLst>
              <a:ext uri="{FF2B5EF4-FFF2-40B4-BE49-F238E27FC236}">
                <a16:creationId xmlns:a16="http://schemas.microsoft.com/office/drawing/2014/main" id="{96281EE6-7FD6-4FAA-B830-A7453C7FB9E6}"/>
              </a:ext>
            </a:extLst>
          </p:cNvPr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5208588" y="6683375"/>
            <a:ext cx="3984625" cy="350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7728" tIns="43864" rIns="87728" bIns="43864"/>
          <a:lstStyle>
            <a:lvl1pPr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None/>
            </a:pPr>
            <a:fld id="{ADCC713A-F4E6-4E78-BF9B-3DBF972DA6E2}" type="slidenum">
              <a:rPr lang="en-US" altLang="en-US"/>
              <a:pPr>
                <a:lnSpc>
                  <a:spcPct val="90000"/>
                </a:lnSpc>
                <a:spcBef>
                  <a:spcPct val="20000"/>
                </a:spcBef>
                <a:buClr>
                  <a:schemeClr val="tx1"/>
                </a:buClr>
                <a:buSzPct val="75000"/>
                <a:buFont typeface="Monotype Sorts" pitchFamily="-84" charset="2"/>
                <a:buNone/>
              </a:pPr>
              <a:t>10</a:t>
            </a:fld>
            <a:endParaRPr lang="en-US" altLang="en-US"/>
          </a:p>
        </p:txBody>
      </p:sp>
      <p:sp>
        <p:nvSpPr>
          <p:cNvPr id="24578" name="Rectangle 2">
            <a:extLst>
              <a:ext uri="{FF2B5EF4-FFF2-40B4-BE49-F238E27FC236}">
                <a16:creationId xmlns:a16="http://schemas.microsoft.com/office/drawing/2014/main" id="{6AC1A40A-5092-4321-A3DC-6AFB27FBD29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79" name="Rectangle 3">
            <a:extLst>
              <a:ext uri="{FF2B5EF4-FFF2-40B4-BE49-F238E27FC236}">
                <a16:creationId xmlns:a16="http://schemas.microsoft.com/office/drawing/2014/main" id="{47828859-F14A-4E28-A0CC-7EA44C77D4F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7">
            <a:extLst>
              <a:ext uri="{FF2B5EF4-FFF2-40B4-BE49-F238E27FC236}">
                <a16:creationId xmlns:a16="http://schemas.microsoft.com/office/drawing/2014/main" id="{425EA6B1-FDF6-47EF-A307-1C896B52FF2D}"/>
              </a:ext>
            </a:extLst>
          </p:cNvPr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5208588" y="6683375"/>
            <a:ext cx="3984625" cy="350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7728" tIns="43864" rIns="87728" bIns="43864"/>
          <a:lstStyle>
            <a:lvl1pPr defTabSz="92710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2710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2710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2710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2710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None/>
            </a:pPr>
            <a:fld id="{23E2374C-948E-414A-B93C-31B2B54E406F}" type="slidenum">
              <a:rPr lang="en-US" altLang="en-US" sz="1200">
                <a:latin typeface="Tahoma" panose="020B0604030504040204" pitchFamily="34" charset="0"/>
              </a:rPr>
              <a:pPr eaLnBrk="1" hangingPunct="1">
                <a:lnSpc>
                  <a:spcPct val="90000"/>
                </a:lnSpc>
                <a:spcBef>
                  <a:spcPct val="20000"/>
                </a:spcBef>
                <a:buClr>
                  <a:schemeClr val="tx1"/>
                </a:buClr>
                <a:buSzPct val="75000"/>
                <a:buFont typeface="Monotype Sorts" pitchFamily="-84" charset="2"/>
                <a:buNone/>
              </a:pPr>
              <a:t>11</a:t>
            </a:fld>
            <a:endParaRPr lang="en-US" altLang="en-US" sz="1200">
              <a:latin typeface="Tahoma" panose="020B0604030504040204" pitchFamily="34" charset="0"/>
            </a:endParaRPr>
          </a:p>
        </p:txBody>
      </p:sp>
      <p:sp>
        <p:nvSpPr>
          <p:cNvPr id="26626" name="Rectangle 2">
            <a:extLst>
              <a:ext uri="{FF2B5EF4-FFF2-40B4-BE49-F238E27FC236}">
                <a16:creationId xmlns:a16="http://schemas.microsoft.com/office/drawing/2014/main" id="{E163AB5E-43A0-4673-A5FE-EEBAE8B7DC0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7" name="Rectangle 3">
            <a:extLst>
              <a:ext uri="{FF2B5EF4-FFF2-40B4-BE49-F238E27FC236}">
                <a16:creationId xmlns:a16="http://schemas.microsoft.com/office/drawing/2014/main" id="{60D76C20-D01E-4B47-AB1D-ECCC5B752C9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5791414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181315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91325" y="228600"/>
            <a:ext cx="2262188" cy="5867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0" y="228600"/>
            <a:ext cx="6638925" cy="5867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198655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4675" y="381000"/>
            <a:ext cx="8001000" cy="533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566738" y="1143000"/>
            <a:ext cx="8001000" cy="2400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6738" y="3695700"/>
            <a:ext cx="8001000" cy="2400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9F5B08-0833-4B51-86BA-54C34DC3A78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609600" y="6248400"/>
            <a:ext cx="5943600" cy="476250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Monotype Sorts" charset="2"/>
              <a:buNone/>
              <a:defRPr>
                <a:latin typeface="Helvetica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Mohamed Sharaf, University of Toronto             CSC 343, Fall 2007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E49434-3A45-4F1F-9A1D-7066EF2BC35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553200" y="6245225"/>
            <a:ext cx="1981200" cy="4762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None/>
              <a:defRPr/>
            </a:lvl1pPr>
          </a:lstStyle>
          <a:p>
            <a:fld id="{BB72EA1A-4D7D-4975-81ED-27E45A9F61C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76944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>
  <p:cSld name="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4675" y="381000"/>
            <a:ext cx="8001000" cy="533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66738" y="1143000"/>
            <a:ext cx="8001000" cy="2400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6738" y="3695700"/>
            <a:ext cx="8001000" cy="2400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3387ABEA-8FF7-4DE3-AF30-98EF352C37F2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xfrm>
            <a:off x="609600" y="6248400"/>
            <a:ext cx="5943600" cy="476250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Monotype Sorts" charset="0"/>
              <a:buNone/>
              <a:defRPr>
                <a:latin typeface="Helvetica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r>
              <a:rPr lang="en-US"/>
              <a:t>Mohamed Sharaf, Univ. of Queensland             INFS2200/7903 - Semester 2, 2015</a:t>
            </a:r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A37EDECB-37AE-4D7F-AFDC-11C4AF690713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xfrm>
            <a:off x="6553200" y="6245225"/>
            <a:ext cx="1981200" cy="4762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None/>
              <a:defRPr/>
            </a:lvl1pPr>
          </a:lstStyle>
          <a:p>
            <a:fld id="{5AFA3D66-F551-4118-A39F-778E69E10AB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395810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862916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644981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146435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222751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525309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689526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14906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47446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6" name="Group 4">
            <a:extLst>
              <a:ext uri="{FF2B5EF4-FFF2-40B4-BE49-F238E27FC236}">
                <a16:creationId xmlns:a16="http://schemas.microsoft.com/office/drawing/2014/main" id="{A573E4CE-2715-4BC9-A78E-32E5D9EB97F0}"/>
              </a:ext>
            </a:extLst>
          </p:cNvPr>
          <p:cNvGrpSpPr>
            <a:grpSpLocks/>
          </p:cNvGrpSpPr>
          <p:nvPr/>
        </p:nvGrpSpPr>
        <p:grpSpPr bwMode="auto">
          <a:xfrm>
            <a:off x="228600" y="939800"/>
            <a:ext cx="8737600" cy="127000"/>
            <a:chOff x="0" y="900"/>
            <a:chExt cx="5753" cy="92"/>
          </a:xfrm>
        </p:grpSpPr>
        <p:sp>
          <p:nvSpPr>
            <p:cNvPr id="1033" name="Rectangle 2">
              <a:extLst>
                <a:ext uri="{FF2B5EF4-FFF2-40B4-BE49-F238E27FC236}">
                  <a16:creationId xmlns:a16="http://schemas.microsoft.com/office/drawing/2014/main" id="{C490EB97-C8F3-054D-9056-16880968B1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900"/>
              <a:ext cx="5753" cy="53"/>
            </a:xfrm>
            <a:prstGeom prst="rect">
              <a:avLst/>
            </a:prstGeom>
            <a:gradFill rotWithShape="0">
              <a:gsLst>
                <a:gs pos="0">
                  <a:srgbClr val="2951C9"/>
                </a:gs>
                <a:gs pos="50000">
                  <a:srgbClr val="3365FB"/>
                </a:gs>
                <a:gs pos="100000">
                  <a:srgbClr val="2951C9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Helvetica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Helvetica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Helvetica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Helvetica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Helvetica" charset="0"/>
                  <a:ea typeface="ＭＳ Ｐゴシック" charset="-128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Monotype Sorts" charset="2"/>
                <a:defRPr sz="2400">
                  <a:solidFill>
                    <a:schemeClr val="tx1"/>
                  </a:solidFill>
                  <a:latin typeface="Helvetica" charset="0"/>
                  <a:ea typeface="ＭＳ Ｐゴシック" charset="-128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Monotype Sorts" charset="2"/>
                <a:defRPr sz="2400">
                  <a:solidFill>
                    <a:schemeClr val="tx1"/>
                  </a:solidFill>
                  <a:latin typeface="Helvetica" charset="0"/>
                  <a:ea typeface="ＭＳ Ｐゴシック" charset="-128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Monotype Sorts" charset="2"/>
                <a:defRPr sz="2400">
                  <a:solidFill>
                    <a:schemeClr val="tx1"/>
                  </a:solidFill>
                  <a:latin typeface="Helvetica" charset="0"/>
                  <a:ea typeface="ＭＳ Ｐゴシック" charset="-128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Monotype Sorts" charset="2"/>
                <a:defRPr sz="2400">
                  <a:solidFill>
                    <a:schemeClr val="tx1"/>
                  </a:solidFill>
                  <a:latin typeface="Helvetica" charset="0"/>
                  <a:ea typeface="ＭＳ Ｐゴシック" charset="-128"/>
                </a:defRPr>
              </a:lvl9pPr>
            </a:lstStyle>
            <a:p>
              <a:pPr>
                <a:lnSpc>
                  <a:spcPct val="90000"/>
                </a:lnSpc>
                <a:spcBef>
                  <a:spcPct val="20000"/>
                </a:spcBef>
                <a:buClr>
                  <a:schemeClr val="tx1"/>
                </a:buClr>
                <a:buSzPct val="75000"/>
                <a:buFont typeface="Monotype Sorts" charset="2"/>
                <a:buNone/>
                <a:defRPr/>
              </a:pPr>
              <a:endParaRPr lang="en-US" altLang="en-US"/>
            </a:p>
          </p:txBody>
        </p:sp>
        <p:sp>
          <p:nvSpPr>
            <p:cNvPr id="1034" name="Rectangle 3">
              <a:extLst>
                <a:ext uri="{FF2B5EF4-FFF2-40B4-BE49-F238E27FC236}">
                  <a16:creationId xmlns:a16="http://schemas.microsoft.com/office/drawing/2014/main" id="{ED088225-2188-6D45-A8EE-3ACDE9A18E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972"/>
              <a:ext cx="5753" cy="20"/>
            </a:xfrm>
            <a:prstGeom prst="rect">
              <a:avLst/>
            </a:prstGeom>
            <a:gradFill rotWithShape="0">
              <a:gsLst>
                <a:gs pos="0">
                  <a:srgbClr val="7C7C7C"/>
                </a:gs>
                <a:gs pos="50000">
                  <a:srgbClr val="CECECE"/>
                </a:gs>
                <a:gs pos="100000">
                  <a:srgbClr val="7C7C7C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Helvetica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Helvetica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Helvetica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Helvetica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Helvetica" charset="0"/>
                  <a:ea typeface="ＭＳ Ｐゴシック" charset="-128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Monotype Sorts" charset="2"/>
                <a:defRPr sz="2400">
                  <a:solidFill>
                    <a:schemeClr val="tx1"/>
                  </a:solidFill>
                  <a:latin typeface="Helvetica" charset="0"/>
                  <a:ea typeface="ＭＳ Ｐゴシック" charset="-128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Monotype Sorts" charset="2"/>
                <a:defRPr sz="2400">
                  <a:solidFill>
                    <a:schemeClr val="tx1"/>
                  </a:solidFill>
                  <a:latin typeface="Helvetica" charset="0"/>
                  <a:ea typeface="ＭＳ Ｐゴシック" charset="-128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Monotype Sorts" charset="2"/>
                <a:defRPr sz="2400">
                  <a:solidFill>
                    <a:schemeClr val="tx1"/>
                  </a:solidFill>
                  <a:latin typeface="Helvetica" charset="0"/>
                  <a:ea typeface="ＭＳ Ｐゴシック" charset="-128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Monotype Sorts" charset="2"/>
                <a:defRPr sz="2400">
                  <a:solidFill>
                    <a:schemeClr val="tx1"/>
                  </a:solidFill>
                  <a:latin typeface="Helvetica" charset="0"/>
                  <a:ea typeface="ＭＳ Ｐゴシック" charset="-128"/>
                </a:defRPr>
              </a:lvl9pPr>
            </a:lstStyle>
            <a:p>
              <a:pPr>
                <a:lnSpc>
                  <a:spcPct val="90000"/>
                </a:lnSpc>
                <a:spcBef>
                  <a:spcPct val="20000"/>
                </a:spcBef>
                <a:buClr>
                  <a:schemeClr val="tx1"/>
                </a:buClr>
                <a:buSzPct val="75000"/>
                <a:buFont typeface="Monotype Sorts" charset="2"/>
                <a:buNone/>
                <a:defRPr/>
              </a:pPr>
              <a:endParaRPr lang="en-US" altLang="en-US"/>
            </a:p>
          </p:txBody>
        </p:sp>
      </p:grpSp>
      <p:sp>
        <p:nvSpPr>
          <p:cNvPr id="1027" name="Rectangle 5">
            <a:extLst>
              <a:ext uri="{FF2B5EF4-FFF2-40B4-BE49-F238E27FC236}">
                <a16:creationId xmlns:a16="http://schemas.microsoft.com/office/drawing/2014/main" id="{079B6C38-3192-418A-AC45-C59E3FBBC03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6">
            <a:extLst>
              <a:ext uri="{FF2B5EF4-FFF2-40B4-BE49-F238E27FC236}">
                <a16:creationId xmlns:a16="http://schemas.microsoft.com/office/drawing/2014/main" id="{9DCFB5BF-538D-44B5-8C90-8EEF27958BB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0" y="381000"/>
            <a:ext cx="9053513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487" tIns="44450" rIns="90487" bIns="4445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9" name="Rectangle 7">
            <a:extLst>
              <a:ext uri="{FF2B5EF4-FFF2-40B4-BE49-F238E27FC236}">
                <a16:creationId xmlns:a16="http://schemas.microsoft.com/office/drawing/2014/main" id="{7F6CEBA3-2A37-7D4D-8B14-5342AE6DB9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913" y="6215085"/>
            <a:ext cx="7420300" cy="520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Monotype Sorts" charset="2"/>
              <a:defRPr sz="24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Monotype Sorts" charset="2"/>
              <a:defRPr sz="24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Monotype Sorts" charset="2"/>
              <a:defRPr sz="24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Monotype Sorts" charset="2"/>
              <a:defRPr sz="24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9pPr>
          </a:lstStyle>
          <a:p>
            <a:pPr>
              <a:defRPr/>
            </a:pPr>
            <a:endParaRPr lang="en-US" altLang="en-US" sz="1400" dirty="0"/>
          </a:p>
          <a:p>
            <a:pPr>
              <a:defRPr/>
            </a:pPr>
            <a:r>
              <a:rPr lang="en-US" altLang="en-US" sz="1400" dirty="0">
                <a:solidFill>
                  <a:srgbClr val="790015"/>
                </a:solidFill>
              </a:rPr>
              <a:t>CS1555/2055, </a:t>
            </a:r>
            <a:r>
              <a:rPr lang="en-US" altLang="en-US" sz="1400" b="1" dirty="0">
                <a:solidFill>
                  <a:srgbClr val="790015"/>
                </a:solidFill>
              </a:rPr>
              <a:t>Panos K. </a:t>
            </a:r>
            <a:r>
              <a:rPr lang="en-US" altLang="en-US" sz="1400" b="1">
                <a:solidFill>
                  <a:srgbClr val="790015"/>
                </a:solidFill>
              </a:rPr>
              <a:t>Chrysanthis</a:t>
            </a:r>
            <a:r>
              <a:rPr lang="en-US" altLang="en-US" sz="1400"/>
              <a:t> </a:t>
            </a:r>
            <a:r>
              <a:rPr lang="en-US" altLang="x-none" sz="1400" b="1">
                <a:solidFill>
                  <a:srgbClr val="790015"/>
                </a:solidFill>
              </a:rPr>
              <a:t>&amp; Constantinos Costa</a:t>
            </a:r>
            <a:r>
              <a:rPr lang="en-US" altLang="x-none" sz="1400"/>
              <a:t> </a:t>
            </a:r>
            <a:r>
              <a:rPr lang="en-US" altLang="en-US" sz="1400"/>
              <a:t>–  </a:t>
            </a:r>
            <a:r>
              <a:rPr lang="en-US" altLang="en-US" sz="1400" b="1">
                <a:solidFill>
                  <a:schemeClr val="accent1"/>
                </a:solidFill>
              </a:rPr>
              <a:t>University of Pittsburgh</a:t>
            </a:r>
          </a:p>
        </p:txBody>
      </p:sp>
      <p:sp>
        <p:nvSpPr>
          <p:cNvPr id="1030" name="Rectangle 8">
            <a:extLst>
              <a:ext uri="{FF2B5EF4-FFF2-40B4-BE49-F238E27FC236}">
                <a16:creationId xmlns:a16="http://schemas.microsoft.com/office/drawing/2014/main" id="{BD4988DB-4B5D-D045-95CA-4FDC4FF3CA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64513" y="6403975"/>
            <a:ext cx="446087" cy="30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sz="1400"/>
              <a:t> </a:t>
            </a:r>
            <a:fld id="{3ECF5B4A-9DEE-45A7-BBE1-F5573818A425}" type="slidenum">
              <a:rPr lang="en-US" altLang="en-US" sz="1400"/>
              <a:pPr algn="ctr"/>
              <a:t>‹#›</a:t>
            </a:fld>
            <a:endParaRPr lang="en-US" altLang="en-US" sz="1400"/>
          </a:p>
        </p:txBody>
      </p:sp>
      <p:sp>
        <p:nvSpPr>
          <p:cNvPr id="1031" name="Rectangle 9">
            <a:extLst>
              <a:ext uri="{FF2B5EF4-FFF2-40B4-BE49-F238E27FC236}">
                <a16:creationId xmlns:a16="http://schemas.microsoft.com/office/drawing/2014/main" id="{E7F306C8-9A67-414F-B181-B9F05F43B5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46775" y="6408738"/>
            <a:ext cx="31067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Monotype Sorts" charset="2"/>
              <a:defRPr sz="24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Monotype Sorts" charset="2"/>
              <a:defRPr sz="24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Monotype Sorts" charset="2"/>
              <a:defRPr sz="24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Monotype Sorts" charset="2"/>
              <a:defRPr sz="24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9pPr>
          </a:lstStyle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Monotype Sorts" charset="2"/>
              <a:buNone/>
              <a:defRPr/>
            </a:pPr>
            <a:endParaRPr lang="en-US" altLang="en-US"/>
          </a:p>
        </p:txBody>
      </p:sp>
      <p:sp>
        <p:nvSpPr>
          <p:cNvPr id="1032" name="Line 5">
            <a:extLst>
              <a:ext uri="{FF2B5EF4-FFF2-40B4-BE49-F238E27FC236}">
                <a16:creationId xmlns:a16="http://schemas.microsoft.com/office/drawing/2014/main" id="{2DE81E7F-F0A8-42DF-B2EC-B8C170743FF9}"/>
              </a:ext>
            </a:extLst>
          </p:cNvPr>
          <p:cNvSpPr>
            <a:spLocks noChangeShapeType="1"/>
          </p:cNvSpPr>
          <p:nvPr userDrawn="1"/>
        </p:nvSpPr>
        <p:spPr bwMode="auto">
          <a:xfrm flipV="1">
            <a:off x="381000" y="6408738"/>
            <a:ext cx="8294688" cy="0"/>
          </a:xfrm>
          <a:prstGeom prst="line">
            <a:avLst/>
          </a:prstGeom>
          <a:noFill/>
          <a:ln w="3175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90" r:id="rId1"/>
    <p:sldLayoutId id="2147484491" r:id="rId2"/>
    <p:sldLayoutId id="2147484492" r:id="rId3"/>
    <p:sldLayoutId id="2147484493" r:id="rId4"/>
    <p:sldLayoutId id="2147484494" r:id="rId5"/>
    <p:sldLayoutId id="2147484495" r:id="rId6"/>
    <p:sldLayoutId id="2147484496" r:id="rId7"/>
    <p:sldLayoutId id="2147484497" r:id="rId8"/>
    <p:sldLayoutId id="2147484498" r:id="rId9"/>
    <p:sldLayoutId id="2147484499" r:id="rId10"/>
    <p:sldLayoutId id="2147484500" r:id="rId11"/>
    <p:sldLayoutId id="2147484501" r:id="rId12"/>
    <p:sldLayoutId id="2147484502" r:id="rId13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+mj-lt"/>
          <a:ea typeface="MS PGothic" panose="020B0600070205080204" pitchFamily="34" charset="-128"/>
          <a:cs typeface="ＭＳ Ｐゴシック" pitchFamily="40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Comic Sans MS" pitchFamily="37" charset="0"/>
          <a:ea typeface="MS PGothic" panose="020B0600070205080204" pitchFamily="34" charset="-128"/>
          <a:cs typeface="ＭＳ Ｐゴシック" pitchFamily="40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Comic Sans MS" pitchFamily="37" charset="0"/>
          <a:ea typeface="MS PGothic" panose="020B0600070205080204" pitchFamily="34" charset="-128"/>
          <a:cs typeface="ＭＳ Ｐゴシック" pitchFamily="40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Comic Sans MS" pitchFamily="37" charset="0"/>
          <a:ea typeface="MS PGothic" panose="020B0600070205080204" pitchFamily="34" charset="-128"/>
          <a:cs typeface="ＭＳ Ｐゴシック" pitchFamily="40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Comic Sans MS" pitchFamily="37" charset="0"/>
          <a:ea typeface="MS PGothic" panose="020B0600070205080204" pitchFamily="34" charset="-128"/>
          <a:cs typeface="ＭＳ Ｐゴシック" pitchFamily="40" charset="-128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Comic Sans MS" pitchFamily="37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Comic Sans MS" pitchFamily="37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Comic Sans MS" pitchFamily="37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Comic Sans MS" pitchFamily="37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75000"/>
        <a:buFont typeface="Monotype Sorts" pitchFamily="-84" charset="2"/>
        <a:buChar char="o"/>
        <a:defRPr sz="2400">
          <a:solidFill>
            <a:schemeClr val="tx1"/>
          </a:solidFill>
          <a:latin typeface="+mn-lt"/>
          <a:ea typeface="MS PGothic" panose="020B0600070205080204" pitchFamily="34" charset="-128"/>
          <a:cs typeface="ＭＳ Ｐゴシック" pitchFamily="40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100000"/>
        <a:buFont typeface="Wingdings" panose="05000000000000000000" pitchFamily="2" charset="2"/>
        <a:buChar char="§"/>
        <a:defRPr sz="2400">
          <a:solidFill>
            <a:schemeClr val="tx1"/>
          </a:solidFill>
          <a:latin typeface="+mn-lt"/>
          <a:ea typeface="MS PGothic" panose="020B0600070205080204" pitchFamily="34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100000"/>
        <a:buChar char="–"/>
        <a:defRPr sz="2000">
          <a:solidFill>
            <a:schemeClr val="tx1"/>
          </a:solidFill>
          <a:latin typeface="+mn-lt"/>
          <a:ea typeface="MS PGothic" panose="020B0600070205080204" pitchFamily="34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65000"/>
        <a:buFont typeface="Monotype Sorts" pitchFamily="-84" charset="2"/>
        <a:buChar char=""/>
        <a:defRPr sz="2000">
          <a:solidFill>
            <a:schemeClr val="tx1"/>
          </a:solidFill>
          <a:latin typeface="+mn-lt"/>
          <a:ea typeface="MS PGothic" panose="020B0600070205080204" pitchFamily="34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100000"/>
        <a:buChar char="»"/>
        <a:defRPr sz="2000">
          <a:solidFill>
            <a:schemeClr val="tx1"/>
          </a:solidFill>
          <a:latin typeface="+mn-lt"/>
          <a:ea typeface="MS PGothic" panose="020B0600070205080204" pitchFamily="34" charset="-128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100000"/>
        <a:buChar char="»"/>
        <a:defRPr sz="2000">
          <a:solidFill>
            <a:schemeClr val="tx1"/>
          </a:solidFill>
          <a:latin typeface="+mn-lt"/>
          <a:ea typeface="ＭＳ Ｐゴシック" pitchFamily="37" charset="-128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100000"/>
        <a:buChar char="»"/>
        <a:defRPr sz="2000">
          <a:solidFill>
            <a:schemeClr val="tx1"/>
          </a:solidFill>
          <a:latin typeface="+mn-lt"/>
          <a:ea typeface="ＭＳ Ｐゴシック" pitchFamily="37" charset="-128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100000"/>
        <a:buChar char="»"/>
        <a:defRPr sz="2000">
          <a:solidFill>
            <a:schemeClr val="tx1"/>
          </a:solidFill>
          <a:latin typeface="+mn-lt"/>
          <a:ea typeface="ＭＳ Ｐゴシック" pitchFamily="37" charset="-128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100000"/>
        <a:buChar char="»"/>
        <a:defRPr sz="2000">
          <a:solidFill>
            <a:schemeClr val="tx1"/>
          </a:solidFill>
          <a:latin typeface="+mn-lt"/>
          <a:ea typeface="ＭＳ Ｐゴシック" pitchFamily="37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2">
            <a:extLst>
              <a:ext uri="{FF2B5EF4-FFF2-40B4-BE49-F238E27FC236}">
                <a16:creationId xmlns:a16="http://schemas.microsoft.com/office/drawing/2014/main" id="{73A419EC-5FEB-45AC-845D-B5332E28A5FF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685800" y="1219200"/>
            <a:ext cx="7772400" cy="1470025"/>
          </a:xfrm>
        </p:spPr>
        <p:txBody>
          <a:bodyPr/>
          <a:lstStyle/>
          <a:p>
            <a:pPr eaLnBrk="1" hangingPunct="1"/>
            <a:r>
              <a:rPr lang="en-US" altLang="en-US"/>
              <a:t>Relational Database Model</a:t>
            </a:r>
          </a:p>
        </p:txBody>
      </p:sp>
      <p:sp>
        <p:nvSpPr>
          <p:cNvPr id="6146" name="Rectangle 3" descr="Rectangle: Click to edit Master text styles&#10;Second level&#10;Third level&#10;Fourth level&#10;Fifth level">
            <a:extLst>
              <a:ext uri="{FF2B5EF4-FFF2-40B4-BE49-F238E27FC236}">
                <a16:creationId xmlns:a16="http://schemas.microsoft.com/office/drawing/2014/main" id="{11EB1F28-2AAA-4BF7-B204-D098ABAD7677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1219200" y="3127375"/>
            <a:ext cx="6400800" cy="1752600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Blip>
                <a:blip r:embed="rId3"/>
              </a:buBlip>
            </a:pPr>
            <a:r>
              <a:rPr lang="en-US" altLang="en-US">
                <a:latin typeface="Tahoma" panose="020B0604030504040204" pitchFamily="34" charset="0"/>
              </a:rPr>
              <a:t> Basic Concepts</a:t>
            </a:r>
          </a:p>
          <a:p>
            <a:pPr eaLnBrk="1" hangingPunct="1">
              <a:buFont typeface="Wingdings" panose="05000000000000000000" pitchFamily="2" charset="2"/>
              <a:buBlip>
                <a:blip r:embed="rId3"/>
              </a:buBlip>
            </a:pPr>
            <a:r>
              <a:rPr lang="en-US" altLang="en-US">
                <a:latin typeface="Tahoma" panose="020B0604030504040204" pitchFamily="34" charset="0"/>
              </a:rPr>
              <a:t> Mathematical Foundation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2">
            <a:extLst>
              <a:ext uri="{FF2B5EF4-FFF2-40B4-BE49-F238E27FC236}">
                <a16:creationId xmlns:a16="http://schemas.microsoft.com/office/drawing/2014/main" id="{B552D43F-0EE6-44C9-A1BC-9AC2AB30022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SQL Insert</a:t>
            </a:r>
          </a:p>
        </p:txBody>
      </p:sp>
      <p:sp>
        <p:nvSpPr>
          <p:cNvPr id="20482" name="Rectangle 3" descr="Rectangle: Click to edit Master text styles&#10;Second level&#10;Third level&#10;Fourth level&#10;Fifth level">
            <a:extLst>
              <a:ext uri="{FF2B5EF4-FFF2-40B4-BE49-F238E27FC236}">
                <a16:creationId xmlns:a16="http://schemas.microsoft.com/office/drawing/2014/main" id="{5534CF96-6ACF-4D04-8693-BB8F970B7C6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4953000"/>
          </a:xfrm>
        </p:spPr>
        <p:txBody>
          <a:bodyPr/>
          <a:lstStyle/>
          <a:p>
            <a:pPr eaLnBrk="1" hangingPunct="1">
              <a:buClr>
                <a:schemeClr val="tx2"/>
              </a:buClr>
            </a:pPr>
            <a:r>
              <a:rPr lang="en-US" altLang="en-US" sz="2500" b="1"/>
              <a:t>Implicit (list)</a:t>
            </a:r>
            <a:r>
              <a:rPr lang="en-US" altLang="en-US" sz="2500"/>
              <a:t>:</a:t>
            </a:r>
          </a:p>
          <a:p>
            <a:pPr eaLnBrk="1" hangingPunct="1">
              <a:buClr>
                <a:schemeClr val="tx2"/>
              </a:buClr>
              <a:buFont typeface="Wingdings" panose="05000000000000000000" pitchFamily="2" charset="2"/>
              <a:buNone/>
            </a:pPr>
            <a:r>
              <a:rPr lang="en-US" altLang="en-US" sz="2500"/>
              <a:t>            </a:t>
            </a:r>
            <a:r>
              <a:rPr lang="en-US" altLang="en-US">
                <a:latin typeface="Arial Narrow" panose="020B0606020202030204" pitchFamily="34" charset="0"/>
              </a:rPr>
              <a:t>INSERT INTO STUDENT</a:t>
            </a:r>
          </a:p>
          <a:p>
            <a:pPr eaLnBrk="1" hangingPunct="1">
              <a:buClr>
                <a:schemeClr val="tx2"/>
              </a:buClr>
              <a:buFont typeface="Wingdings" panose="05000000000000000000" pitchFamily="2" charset="2"/>
              <a:buNone/>
            </a:pPr>
            <a:r>
              <a:rPr lang="en-US" altLang="en-US">
                <a:latin typeface="Arial Narrow" panose="020B0606020202030204" pitchFamily="34" charset="0"/>
              </a:rPr>
              <a:t>                VALUES (165, `</a:t>
            </a:r>
            <a:r>
              <a:rPr lang="en-US" altLang="ja-JP">
                <a:latin typeface="Arial Narrow" panose="020B0606020202030204" pitchFamily="34" charset="0"/>
              </a:rPr>
              <a:t>Susan Jones`, </a:t>
            </a:r>
            <a:r>
              <a:rPr lang="ja-JP" altLang="en-US">
                <a:latin typeface="Arial Narrow" panose="020B0606020202030204" pitchFamily="34" charset="0"/>
              </a:rPr>
              <a:t>‘</a:t>
            </a:r>
            <a:r>
              <a:rPr lang="en-US" altLang="ja-JP">
                <a:latin typeface="Arial Narrow" panose="020B0606020202030204" pitchFamily="34" charset="0"/>
              </a:rPr>
              <a:t>CS</a:t>
            </a:r>
            <a:r>
              <a:rPr lang="ja-JP" altLang="en-US">
                <a:latin typeface="Arial Narrow" panose="020B0606020202030204" pitchFamily="34" charset="0"/>
              </a:rPr>
              <a:t>’</a:t>
            </a:r>
            <a:r>
              <a:rPr lang="en-US" altLang="ja-JP">
                <a:latin typeface="Arial Narrow" panose="020B0606020202030204" pitchFamily="34" charset="0"/>
              </a:rPr>
              <a:t>, 0.00);</a:t>
            </a:r>
          </a:p>
          <a:p>
            <a:pPr eaLnBrk="1" hangingPunct="1">
              <a:lnSpc>
                <a:spcPct val="60000"/>
              </a:lnSpc>
              <a:buClr>
                <a:schemeClr val="tx2"/>
              </a:buClr>
              <a:buFont typeface="Wingdings" panose="05000000000000000000" pitchFamily="2" charset="2"/>
              <a:buNone/>
            </a:pPr>
            <a:endParaRPr lang="en-US" altLang="ja-JP">
              <a:latin typeface="Arial Narrow" panose="020B0606020202030204" pitchFamily="34" charset="0"/>
            </a:endParaRPr>
          </a:p>
          <a:p>
            <a:pPr eaLnBrk="1" hangingPunct="1">
              <a:buClr>
                <a:schemeClr val="tx2"/>
              </a:buClr>
            </a:pPr>
            <a:r>
              <a:rPr lang="en-US" altLang="en-US" sz="2500" b="1"/>
              <a:t>Explicit (set)</a:t>
            </a:r>
            <a:r>
              <a:rPr lang="en-US" altLang="en-US" sz="2500"/>
              <a:t>:</a:t>
            </a:r>
          </a:p>
          <a:p>
            <a:pPr eaLnBrk="1" hangingPunct="1">
              <a:buClr>
                <a:schemeClr val="tx2"/>
              </a:buClr>
              <a:buFont typeface="Wingdings" panose="05000000000000000000" pitchFamily="2" charset="2"/>
              <a:buNone/>
            </a:pPr>
            <a:r>
              <a:rPr lang="en-US" altLang="en-US" sz="2500">
                <a:latin typeface="Arial Narrow" panose="020B0606020202030204" pitchFamily="34" charset="0"/>
              </a:rPr>
              <a:t>               </a:t>
            </a:r>
            <a:r>
              <a:rPr lang="en-US" altLang="en-US">
                <a:latin typeface="Arial Narrow" panose="020B0606020202030204" pitchFamily="34" charset="0"/>
              </a:rPr>
              <a:t>INSERT INTO STUDENT (</a:t>
            </a:r>
            <a:r>
              <a:rPr lang="en-US" altLang="en-US" b="1">
                <a:latin typeface="Arial Narrow" panose="020B0606020202030204" pitchFamily="34" charset="0"/>
              </a:rPr>
              <a:t>SID, Name</a:t>
            </a:r>
            <a:r>
              <a:rPr lang="en-US" altLang="en-US">
                <a:latin typeface="Arial Narrow" panose="020B0606020202030204" pitchFamily="34" charset="0"/>
              </a:rPr>
              <a:t>)</a:t>
            </a:r>
          </a:p>
          <a:p>
            <a:pPr eaLnBrk="1" hangingPunct="1">
              <a:buClr>
                <a:schemeClr val="tx2"/>
              </a:buClr>
              <a:buFont typeface="Wingdings" panose="05000000000000000000" pitchFamily="2" charset="2"/>
              <a:buNone/>
            </a:pPr>
            <a:r>
              <a:rPr lang="en-US" altLang="en-US">
                <a:latin typeface="Arial Narrow" panose="020B0606020202030204" pitchFamily="34" charset="0"/>
              </a:rPr>
              <a:t>                VALUES (165, `</a:t>
            </a:r>
            <a:r>
              <a:rPr lang="en-US" altLang="ja-JP">
                <a:latin typeface="Arial Narrow" panose="020B0606020202030204" pitchFamily="34" charset="0"/>
              </a:rPr>
              <a:t>Susan Jones`);</a:t>
            </a:r>
          </a:p>
          <a:p>
            <a:pPr eaLnBrk="1" hangingPunct="1">
              <a:buClr>
                <a:schemeClr val="tx2"/>
              </a:buClr>
              <a:buFont typeface="Wingdings" panose="05000000000000000000" pitchFamily="2" charset="2"/>
              <a:buNone/>
            </a:pPr>
            <a:endParaRPr lang="en-US" altLang="en-US" sz="1200">
              <a:latin typeface="Arial Narrow" panose="020B0606020202030204" pitchFamily="34" charset="0"/>
            </a:endParaRPr>
          </a:p>
          <a:p>
            <a:pPr eaLnBrk="1" hangingPunct="1">
              <a:buClr>
                <a:schemeClr val="tx2"/>
              </a:buClr>
              <a:buFont typeface="Wingdings" panose="05000000000000000000" pitchFamily="2" charset="2"/>
              <a:buNone/>
            </a:pPr>
            <a:r>
              <a:rPr lang="en-US" altLang="en-US" sz="2500">
                <a:latin typeface="Arial Narrow" panose="020B0606020202030204" pitchFamily="34" charset="0"/>
              </a:rPr>
              <a:t>               </a:t>
            </a:r>
            <a:r>
              <a:rPr lang="en-US" altLang="en-US">
                <a:latin typeface="Arial Narrow" panose="020B0606020202030204" pitchFamily="34" charset="0"/>
              </a:rPr>
              <a:t>INSERT INTO STUDENT (</a:t>
            </a:r>
            <a:r>
              <a:rPr lang="en-US" altLang="en-US" b="1">
                <a:latin typeface="Arial Narrow" panose="020B0606020202030204" pitchFamily="34" charset="0"/>
              </a:rPr>
              <a:t>Name, SID</a:t>
            </a:r>
            <a:r>
              <a:rPr lang="en-US" altLang="en-US">
                <a:latin typeface="Arial Narrow" panose="020B0606020202030204" pitchFamily="34" charset="0"/>
              </a:rPr>
              <a:t>)</a:t>
            </a:r>
          </a:p>
          <a:p>
            <a:pPr eaLnBrk="1" hangingPunct="1">
              <a:buClr>
                <a:schemeClr val="tx2"/>
              </a:buClr>
              <a:buFont typeface="Wingdings" panose="05000000000000000000" pitchFamily="2" charset="2"/>
              <a:buNone/>
            </a:pPr>
            <a:r>
              <a:rPr lang="en-US" altLang="en-US">
                <a:latin typeface="Arial Narrow" panose="020B0606020202030204" pitchFamily="34" charset="0"/>
              </a:rPr>
              <a:t>                VALUES ( `</a:t>
            </a:r>
            <a:r>
              <a:rPr lang="en-US" altLang="ja-JP">
                <a:latin typeface="Arial Narrow" panose="020B0606020202030204" pitchFamily="34" charset="0"/>
              </a:rPr>
              <a:t>Susan Jones`, 165);</a:t>
            </a:r>
          </a:p>
          <a:p>
            <a:pPr eaLnBrk="1" hangingPunct="1">
              <a:lnSpc>
                <a:spcPct val="50000"/>
              </a:lnSpc>
              <a:buClr>
                <a:schemeClr val="tx2"/>
              </a:buClr>
              <a:buFont typeface="Wingdings" panose="05000000000000000000" pitchFamily="2" charset="2"/>
              <a:buNone/>
            </a:pPr>
            <a:endParaRPr lang="en-US" altLang="ja-JP" sz="1200">
              <a:latin typeface="Arial Narrow" panose="020B0606020202030204" pitchFamily="34" charset="0"/>
            </a:endParaRPr>
          </a:p>
          <a:p>
            <a:pPr eaLnBrk="1" hangingPunct="1">
              <a:buClr>
                <a:schemeClr val="tx2"/>
              </a:buClr>
            </a:pPr>
            <a:r>
              <a:rPr lang="en-US" altLang="en-US"/>
              <a:t>Values-clause may be a list of tuples in some systems</a:t>
            </a:r>
          </a:p>
        </p:txBody>
      </p:sp>
      <p:sp>
        <p:nvSpPr>
          <p:cNvPr id="20483" name="Text Box 4">
            <a:extLst>
              <a:ext uri="{FF2B5EF4-FFF2-40B4-BE49-F238E27FC236}">
                <a16:creationId xmlns:a16="http://schemas.microsoft.com/office/drawing/2014/main" id="{F114D6ED-4E1C-41DF-BBE5-3BE7BF6626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62400" y="1127125"/>
            <a:ext cx="5070475" cy="43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90000"/>
              </a:lnSpc>
              <a:buFont typeface="Monotype Sorts" pitchFamily="-84" charset="2"/>
              <a:buNone/>
            </a:pPr>
            <a:r>
              <a:rPr lang="en-US" altLang="en-US">
                <a:solidFill>
                  <a:srgbClr val="008000"/>
                </a:solidFill>
              </a:rPr>
              <a:t>STUDENT(</a:t>
            </a:r>
            <a:r>
              <a:rPr lang="en-US" altLang="en-US" u="sng">
                <a:solidFill>
                  <a:srgbClr val="008000"/>
                </a:solidFill>
              </a:rPr>
              <a:t>SID</a:t>
            </a:r>
            <a:r>
              <a:rPr lang="en-US" altLang="en-US">
                <a:solidFill>
                  <a:srgbClr val="008000"/>
                </a:solidFill>
              </a:rPr>
              <a:t>, Name, Major, GPA)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82" grpId="0" build="p"/>
      <p:bldP spid="2048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Rectangle 2">
            <a:extLst>
              <a:ext uri="{FF2B5EF4-FFF2-40B4-BE49-F238E27FC236}">
                <a16:creationId xmlns:a16="http://schemas.microsoft.com/office/drawing/2014/main" id="{0C216933-C6FB-4447-BC12-C870D7C68CD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latin typeface="Tahoma" panose="020B0604030504040204" pitchFamily="34" charset="0"/>
              </a:rPr>
              <a:t>Properties of Relations</a:t>
            </a:r>
          </a:p>
        </p:txBody>
      </p:sp>
      <p:sp>
        <p:nvSpPr>
          <p:cNvPr id="18434" name="Rectangle 3" descr="Rectangle: Click to edit Master text styles&#10;Second level&#10;Third level&#10;Fourth level&#10;Fifth level">
            <a:extLst>
              <a:ext uri="{FF2B5EF4-FFF2-40B4-BE49-F238E27FC236}">
                <a16:creationId xmlns:a16="http://schemas.microsoft.com/office/drawing/2014/main" id="{27A62A94-C9DE-7041-9690-78DB758E8A7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1219200"/>
            <a:ext cx="7772400" cy="5105400"/>
          </a:xfrm>
        </p:spPr>
        <p:txBody>
          <a:bodyPr/>
          <a:lstStyle/>
          <a:p>
            <a:pPr eaLnBrk="1" hangingPunct="1">
              <a:lnSpc>
                <a:spcPct val="140000"/>
              </a:lnSpc>
              <a:buClr>
                <a:schemeClr val="tx2"/>
              </a:buClr>
              <a:buFont typeface="Monotype Sorts" charset="0"/>
              <a:buChar char="o"/>
              <a:defRPr/>
            </a:pPr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A relation is finite</a:t>
            </a:r>
          </a:p>
          <a:p>
            <a:pPr eaLnBrk="1" hangingPunct="1">
              <a:lnSpc>
                <a:spcPct val="140000"/>
              </a:lnSpc>
              <a:buClr>
                <a:schemeClr val="tx2"/>
              </a:buClr>
              <a:buFont typeface="Monotype Sorts" charset="0"/>
              <a:buChar char="o"/>
              <a:defRPr/>
            </a:pPr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There are no duplicate tuples in a relation</a:t>
            </a:r>
          </a:p>
          <a:p>
            <a:pPr lvl="1" eaLnBrk="1" hangingPunct="1">
              <a:lnSpc>
                <a:spcPct val="140000"/>
              </a:lnSpc>
              <a:buClr>
                <a:schemeClr val="tx2"/>
              </a:buClr>
              <a:buFont typeface="Wingdings" charset="0"/>
              <a:buChar char="§"/>
              <a:defRPr/>
            </a:pPr>
            <a:r>
              <a:rPr lang="en-US" sz="2200" dirty="0">
                <a:latin typeface="Tahoma" charset="0"/>
                <a:ea typeface="ＭＳ Ｐゴシック" charset="0"/>
              </a:rPr>
              <a:t>Recall a relation is a set of tuples</a:t>
            </a:r>
          </a:p>
          <a:p>
            <a:pPr eaLnBrk="1" hangingPunct="1">
              <a:lnSpc>
                <a:spcPct val="140000"/>
              </a:lnSpc>
              <a:buClr>
                <a:schemeClr val="tx2"/>
              </a:buClr>
              <a:buFont typeface="Monotype Sorts" charset="0"/>
              <a:buChar char="o"/>
              <a:defRPr/>
            </a:pPr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Order of tuples in a relation is not important</a:t>
            </a:r>
          </a:p>
          <a:p>
            <a:pPr lvl="1" eaLnBrk="1" hangingPunct="1">
              <a:lnSpc>
                <a:spcPct val="140000"/>
              </a:lnSpc>
              <a:buClr>
                <a:schemeClr val="tx2"/>
              </a:buClr>
              <a:buFont typeface="Wingdings" charset="0"/>
              <a:buChar char="§"/>
              <a:defRPr/>
            </a:pPr>
            <a:r>
              <a:rPr lang="en-US" sz="2200" dirty="0">
                <a:latin typeface="Tahoma" charset="0"/>
                <a:ea typeface="ＭＳ Ｐゴシック" charset="0"/>
              </a:rPr>
              <a:t>Many logical orders can be specified on a relation</a:t>
            </a:r>
          </a:p>
          <a:p>
            <a:pPr eaLnBrk="1" hangingPunct="1">
              <a:lnSpc>
                <a:spcPct val="140000"/>
              </a:lnSpc>
              <a:buClr>
                <a:schemeClr val="tx2"/>
              </a:buClr>
              <a:buFont typeface="Monotype Sorts" charset="0"/>
              <a:buChar char="o"/>
              <a:defRPr/>
            </a:pPr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 A value may appear multiple times in a column</a:t>
            </a:r>
          </a:p>
          <a:p>
            <a:pPr eaLnBrk="1" hangingPunct="1">
              <a:lnSpc>
                <a:spcPct val="140000"/>
              </a:lnSpc>
              <a:buClr>
                <a:schemeClr val="tx2"/>
              </a:buClr>
              <a:buFont typeface="Monotype Sorts" charset="0"/>
              <a:buChar char="o"/>
              <a:defRPr/>
            </a:pPr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Order of attribute values in a tuple is</a:t>
            </a:r>
          </a:p>
          <a:p>
            <a:pPr lvl="1" eaLnBrk="1" hangingPunct="1">
              <a:lnSpc>
                <a:spcPct val="140000"/>
              </a:lnSpc>
              <a:buClr>
                <a:schemeClr val="tx2"/>
              </a:buClr>
              <a:buFont typeface="Wingdings" charset="0"/>
              <a:buChar char="§"/>
              <a:defRPr/>
            </a:pPr>
            <a:r>
              <a:rPr lang="en-US" sz="2200" dirty="0">
                <a:latin typeface="Tahoma" charset="0"/>
                <a:ea typeface="ＭＳ Ｐゴシック" charset="0"/>
              </a:rPr>
              <a:t>important in a </a:t>
            </a:r>
            <a:r>
              <a:rPr lang="en-US" sz="2200" i="1" dirty="0">
                <a:solidFill>
                  <a:srgbClr val="5E00AD"/>
                </a:solidFill>
                <a:latin typeface="Tahoma" charset="0"/>
                <a:ea typeface="ＭＳ Ｐゴシック" charset="0"/>
              </a:rPr>
              <a:t>list-of-attributes</a:t>
            </a:r>
            <a:r>
              <a:rPr lang="en-US" sz="2200" dirty="0">
                <a:solidFill>
                  <a:srgbClr val="5E00AD"/>
                </a:solidFill>
                <a:latin typeface="Tahoma" charset="0"/>
                <a:ea typeface="ＭＳ Ｐゴシック" charset="0"/>
              </a:rPr>
              <a:t> </a:t>
            </a:r>
            <a:r>
              <a:rPr lang="en-US" sz="2200" dirty="0">
                <a:latin typeface="Tahoma" charset="0"/>
                <a:ea typeface="ＭＳ Ｐゴシック" charset="0"/>
              </a:rPr>
              <a:t>definition</a:t>
            </a:r>
          </a:p>
          <a:p>
            <a:pPr lvl="1" eaLnBrk="1" hangingPunct="1">
              <a:lnSpc>
                <a:spcPct val="140000"/>
              </a:lnSpc>
              <a:buClr>
                <a:schemeClr val="tx2"/>
              </a:buClr>
              <a:buFont typeface="Wingdings" charset="0"/>
              <a:buChar char="§"/>
              <a:defRPr/>
            </a:pPr>
            <a:r>
              <a:rPr lang="en-US" sz="2200" dirty="0">
                <a:latin typeface="Tahoma" charset="0"/>
                <a:ea typeface="ＭＳ Ｐゴシック" charset="0"/>
              </a:rPr>
              <a:t>not important in a </a:t>
            </a:r>
            <a:r>
              <a:rPr lang="en-US" sz="2200" i="1" dirty="0">
                <a:solidFill>
                  <a:schemeClr val="accent6"/>
                </a:solidFill>
                <a:latin typeface="Tahoma" charset="0"/>
                <a:ea typeface="ＭＳ Ｐゴシック" charset="0"/>
              </a:rPr>
              <a:t>set-of-attributes</a:t>
            </a:r>
            <a:r>
              <a:rPr lang="en-US" sz="2200" dirty="0">
                <a:solidFill>
                  <a:schemeClr val="accent6"/>
                </a:solidFill>
                <a:latin typeface="Tahoma" charset="0"/>
                <a:ea typeface="ＭＳ Ｐゴシック" charset="0"/>
              </a:rPr>
              <a:t> </a:t>
            </a:r>
            <a:r>
              <a:rPr lang="en-US" sz="2200" dirty="0">
                <a:latin typeface="Tahoma" charset="0"/>
                <a:ea typeface="ＭＳ Ｐゴシック" charset="0"/>
              </a:rPr>
              <a:t>definition</a:t>
            </a:r>
          </a:p>
        </p:txBody>
      </p:sp>
    </p:spTree>
  </p:cSld>
  <p:clrMapOvr>
    <a:masterClrMapping/>
  </p:clrMapOvr>
  <p:transition spd="slow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2">
            <a:extLst>
              <a:ext uri="{FF2B5EF4-FFF2-40B4-BE49-F238E27FC236}">
                <a16:creationId xmlns:a16="http://schemas.microsoft.com/office/drawing/2014/main" id="{4363E30E-9476-4366-9C97-4CAA3DFD232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Relation Schema</a:t>
            </a:r>
          </a:p>
        </p:txBody>
      </p:sp>
      <p:sp>
        <p:nvSpPr>
          <p:cNvPr id="27650" name="Rectangle 3" descr="Rectangle: Click to edit Master text styles&#10;Second level&#10;Third level&#10;Fourth level&#10;Fifth level">
            <a:extLst>
              <a:ext uri="{FF2B5EF4-FFF2-40B4-BE49-F238E27FC236}">
                <a16:creationId xmlns:a16="http://schemas.microsoft.com/office/drawing/2014/main" id="{EBF572F5-A40B-4533-8520-7E7D98781C8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3276600"/>
            <a:ext cx="8229600" cy="30480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Clr>
                <a:schemeClr val="tx2"/>
              </a:buClr>
            </a:pPr>
            <a:r>
              <a:rPr lang="en-US" altLang="en-US" sz="2000">
                <a:latin typeface="Tahoma" panose="020B0604030504040204" pitchFamily="34" charset="0"/>
              </a:rPr>
              <a:t> </a:t>
            </a:r>
            <a:r>
              <a:rPr lang="en-US" altLang="en-US">
                <a:latin typeface="Tahoma" panose="020B0604030504040204" pitchFamily="34" charset="0"/>
              </a:rPr>
              <a:t>A </a:t>
            </a:r>
            <a:r>
              <a:rPr lang="en-US" altLang="en-US">
                <a:solidFill>
                  <a:schemeClr val="tx2"/>
                </a:solidFill>
                <a:latin typeface="Tahoma" panose="020B0604030504040204" pitchFamily="34" charset="0"/>
              </a:rPr>
              <a:t>relation schema </a:t>
            </a:r>
            <a:r>
              <a:rPr lang="en-US" altLang="en-US">
                <a:latin typeface="Tahoma" panose="020B0604030504040204" pitchFamily="34" charset="0"/>
              </a:rPr>
              <a:t>R specifies</a:t>
            </a:r>
          </a:p>
          <a:p>
            <a:pPr lvl="1" eaLnBrk="1" hangingPunct="1">
              <a:lnSpc>
                <a:spcPct val="90000"/>
              </a:lnSpc>
              <a:buClr>
                <a:schemeClr val="tx2"/>
              </a:buClr>
            </a:pPr>
            <a:r>
              <a:rPr lang="en-US" altLang="en-US" sz="2200">
                <a:latin typeface="Tahoma" panose="020B0604030504040204" pitchFamily="34" charset="0"/>
              </a:rPr>
              <a:t>The name of the relation</a:t>
            </a:r>
          </a:p>
          <a:p>
            <a:pPr lvl="1" eaLnBrk="1" hangingPunct="1">
              <a:lnSpc>
                <a:spcPct val="90000"/>
              </a:lnSpc>
              <a:buClr>
                <a:schemeClr val="tx2"/>
              </a:buClr>
            </a:pPr>
            <a:r>
              <a:rPr lang="en-US" altLang="en-US" sz="2200">
                <a:latin typeface="Tahoma" panose="020B0604030504040204" pitchFamily="34" charset="0"/>
              </a:rPr>
              <a:t>the attribute names A</a:t>
            </a:r>
            <a:r>
              <a:rPr lang="en-US" altLang="en-US" sz="2200" baseline="-25000">
                <a:latin typeface="Tahoma" panose="020B0604030504040204" pitchFamily="34" charset="0"/>
              </a:rPr>
              <a:t>i</a:t>
            </a:r>
            <a:r>
              <a:rPr lang="en-US" altLang="en-US" sz="2200">
                <a:latin typeface="Tahoma" panose="020B0604030504040204" pitchFamily="34" charset="0"/>
              </a:rPr>
              <a:t> of R</a:t>
            </a:r>
          </a:p>
          <a:p>
            <a:pPr lvl="1" eaLnBrk="1" hangingPunct="1">
              <a:lnSpc>
                <a:spcPct val="90000"/>
              </a:lnSpc>
              <a:buClr>
                <a:schemeClr val="tx2"/>
              </a:buClr>
            </a:pPr>
            <a:r>
              <a:rPr lang="en-US" altLang="en-US" sz="2200">
                <a:latin typeface="Tahoma" panose="020B0604030504040204" pitchFamily="34" charset="0"/>
              </a:rPr>
              <a:t>the domain D</a:t>
            </a:r>
            <a:r>
              <a:rPr lang="en-US" altLang="en-US" sz="2200" baseline="-25000">
                <a:latin typeface="Tahoma" panose="020B0604030504040204" pitchFamily="34" charset="0"/>
              </a:rPr>
              <a:t>i </a:t>
            </a:r>
            <a:r>
              <a:rPr lang="en-US" altLang="en-US" sz="2200">
                <a:latin typeface="Tahoma" panose="020B0604030504040204" pitchFamily="34" charset="0"/>
              </a:rPr>
              <a:t>(data type + format) for each attribute A</a:t>
            </a:r>
            <a:r>
              <a:rPr lang="en-US" altLang="en-US" sz="2200" baseline="-25000">
                <a:latin typeface="Tahoma" panose="020B0604030504040204" pitchFamily="34" charset="0"/>
              </a:rPr>
              <a:t>i</a:t>
            </a:r>
          </a:p>
          <a:p>
            <a:pPr eaLnBrk="1" hangingPunct="1">
              <a:lnSpc>
                <a:spcPct val="90000"/>
              </a:lnSpc>
              <a:buClr>
                <a:schemeClr val="tx2"/>
              </a:buClr>
              <a:buFont typeface="Wingdings" panose="05000000000000000000" pitchFamily="2" charset="2"/>
              <a:buNone/>
            </a:pPr>
            <a:endParaRPr lang="en-US" altLang="en-US" sz="1200" baseline="-25000">
              <a:latin typeface="Tahoma" panose="020B0604030504040204" pitchFamily="34" charset="0"/>
            </a:endParaRPr>
          </a:p>
          <a:p>
            <a:pPr eaLnBrk="1" hangingPunct="1">
              <a:lnSpc>
                <a:spcPct val="90000"/>
              </a:lnSpc>
              <a:buClr>
                <a:schemeClr val="tx2"/>
              </a:buClr>
            </a:pPr>
            <a:r>
              <a:rPr lang="en-US" altLang="en-US" sz="2000">
                <a:latin typeface="Tahoma" panose="020B0604030504040204" pitchFamily="34" charset="0"/>
              </a:rPr>
              <a:t> </a:t>
            </a:r>
            <a:r>
              <a:rPr lang="en-US" altLang="en-US" sz="2200">
                <a:latin typeface="Tahoma" panose="020B0604030504040204" pitchFamily="34" charset="0"/>
              </a:rPr>
              <a:t>data type is a set of </a:t>
            </a:r>
            <a:r>
              <a:rPr lang="en-US" altLang="en-US" sz="2200" b="1">
                <a:latin typeface="Tahoma" panose="020B0604030504040204" pitchFamily="34" charset="0"/>
              </a:rPr>
              <a:t>atomic data </a:t>
            </a:r>
            <a:r>
              <a:rPr lang="en-US" altLang="en-US" sz="2200">
                <a:latin typeface="Tahoma" panose="020B0604030504040204" pitchFamily="34" charset="0"/>
              </a:rPr>
              <a:t>values:</a:t>
            </a:r>
          </a:p>
          <a:p>
            <a:pPr lvl="1" eaLnBrk="1" hangingPunct="1">
              <a:lnSpc>
                <a:spcPct val="90000"/>
              </a:lnSpc>
              <a:buClr>
                <a:schemeClr val="tx2"/>
              </a:buClr>
            </a:pPr>
            <a:r>
              <a:rPr lang="en-US" altLang="en-US" sz="2000">
                <a:latin typeface="Tahoma" panose="020B0604030504040204" pitchFamily="34" charset="0"/>
              </a:rPr>
              <a:t>no attribute is a set-valued (</a:t>
            </a:r>
            <a:r>
              <a:rPr lang="en-US" altLang="en-US" sz="2000">
                <a:solidFill>
                  <a:schemeClr val="tx2"/>
                </a:solidFill>
                <a:latin typeface="Tahoma" panose="020B0604030504040204" pitchFamily="34" charset="0"/>
              </a:rPr>
              <a:t>1st Normal Form</a:t>
            </a:r>
            <a:r>
              <a:rPr lang="en-US" altLang="en-US" sz="2000">
                <a:latin typeface="Tahoma" panose="020B0604030504040204" pitchFamily="34" charset="0"/>
              </a:rPr>
              <a:t>, 1-NF)</a:t>
            </a:r>
          </a:p>
          <a:p>
            <a:pPr lvl="1" eaLnBrk="1" hangingPunct="1">
              <a:lnSpc>
                <a:spcPct val="90000"/>
              </a:lnSpc>
              <a:buClr>
                <a:schemeClr val="tx2"/>
              </a:buClr>
            </a:pPr>
            <a:r>
              <a:rPr lang="en-US" altLang="en-US" sz="2000">
                <a:latin typeface="Tahoma" panose="020B0604030504040204" pitchFamily="34" charset="0"/>
              </a:rPr>
              <a:t>no attribute is composite</a:t>
            </a:r>
          </a:p>
          <a:p>
            <a:pPr eaLnBrk="1" hangingPunct="1">
              <a:lnSpc>
                <a:spcPct val="90000"/>
              </a:lnSpc>
              <a:buClr>
                <a:schemeClr val="tx2"/>
              </a:buClr>
            </a:pPr>
            <a:r>
              <a:rPr lang="en-US" altLang="en-US" sz="2200">
                <a:latin typeface="Tahoma" panose="020B0604030504040204" pitchFamily="34" charset="0"/>
              </a:rPr>
              <a:t>format specifies the representation of a data value</a:t>
            </a:r>
          </a:p>
          <a:p>
            <a:pPr lvl="1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endParaRPr lang="en-US" altLang="en-US" sz="2200">
              <a:latin typeface="Tahoma" panose="020B0604030504040204" pitchFamily="34" charset="0"/>
            </a:endParaRPr>
          </a:p>
        </p:txBody>
      </p:sp>
      <p:graphicFrame>
        <p:nvGraphicFramePr>
          <p:cNvPr id="88068" name="Group 4">
            <a:extLst>
              <a:ext uri="{FF2B5EF4-FFF2-40B4-BE49-F238E27FC236}">
                <a16:creationId xmlns:a16="http://schemas.microsoft.com/office/drawing/2014/main" id="{779268A1-0F60-7247-910E-240B062447A0}"/>
              </a:ext>
            </a:extLst>
          </p:cNvPr>
          <p:cNvGraphicFramePr>
            <a:graphicFrameLocks noGrp="1"/>
          </p:cNvGraphicFramePr>
          <p:nvPr/>
        </p:nvGraphicFramePr>
        <p:xfrm>
          <a:off x="1828800" y="1828800"/>
          <a:ext cx="5181598" cy="839788"/>
        </p:xfrm>
        <a:graphic>
          <a:graphicData uri="http://schemas.openxmlformats.org/drawingml/2006/table">
            <a:tbl>
              <a:tblPr/>
              <a:tblGrid>
                <a:gridCol w="114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67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43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1439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4300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965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  <a:cs typeface="ＭＳ Ｐゴシック" charset="0"/>
                        </a:rPr>
                        <a:t>123</a:t>
                      </a:r>
                    </a:p>
                  </a:txBody>
                  <a:tcPr marT="45755" marB="4575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  <a:cs typeface="ＭＳ Ｐゴシック" charset="0"/>
                        </a:rPr>
                        <a:t>Smith</a:t>
                      </a:r>
                    </a:p>
                  </a:txBody>
                  <a:tcPr marT="45755" marB="4575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  <a:cs typeface="ＭＳ Ｐゴシック" charset="0"/>
                        </a:rPr>
                        <a:t>John</a:t>
                      </a:r>
                    </a:p>
                  </a:txBody>
                  <a:tcPr marT="45755" marB="4575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  <a:cs typeface="ＭＳ Ｐゴシック" charset="0"/>
                        </a:rPr>
                        <a:t>3</a:t>
                      </a:r>
                    </a:p>
                  </a:txBody>
                  <a:tcPr marT="45755" marB="4575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  <a:cs typeface="ＭＳ Ｐゴシック" charset="0"/>
                        </a:rPr>
                        <a:t>CS</a:t>
                      </a:r>
                    </a:p>
                  </a:txBody>
                  <a:tcPr marT="45755" marB="4575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324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  <a:cs typeface="ＭＳ Ｐゴシック" charset="0"/>
                        </a:rPr>
                        <a:t>395</a:t>
                      </a:r>
                    </a:p>
                  </a:txBody>
                  <a:tcPr marT="45755" marB="4575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  <a:cs typeface="ＭＳ Ｐゴシック" charset="0"/>
                        </a:rPr>
                        <a:t>Aiken</a:t>
                      </a:r>
                    </a:p>
                  </a:txBody>
                  <a:tcPr marT="45755" marB="4575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  <a:cs typeface="ＭＳ Ｐゴシック" charset="0"/>
                        </a:rPr>
                        <a:t>Mary</a:t>
                      </a:r>
                    </a:p>
                  </a:txBody>
                  <a:tcPr marT="45755" marB="4575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  <a:cs typeface="ＭＳ Ｐゴシック" charset="0"/>
                        </a:rPr>
                        <a:t>4</a:t>
                      </a:r>
                    </a:p>
                  </a:txBody>
                  <a:tcPr marT="45755" marB="4575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  <a:cs typeface="ＭＳ Ｐゴシック" charset="0"/>
                        </a:rPr>
                        <a:t>CS</a:t>
                      </a:r>
                    </a:p>
                  </a:txBody>
                  <a:tcPr marT="45755" marB="4575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88117" name="Group 53">
            <a:extLst>
              <a:ext uri="{FF2B5EF4-FFF2-40B4-BE49-F238E27FC236}">
                <a16:creationId xmlns:a16="http://schemas.microsoft.com/office/drawing/2014/main" id="{7F65DF2B-585A-4444-9CFD-6590B983165B}"/>
              </a:ext>
            </a:extLst>
          </p:cNvPr>
          <p:cNvGraphicFramePr>
            <a:graphicFrameLocks noGrp="1"/>
          </p:cNvGraphicFramePr>
          <p:nvPr/>
        </p:nvGraphicFramePr>
        <p:xfrm>
          <a:off x="1828800" y="1295400"/>
          <a:ext cx="5181601" cy="457200"/>
        </p:xfrm>
        <a:graphic>
          <a:graphicData uri="http://schemas.openxmlformats.org/drawingml/2006/table">
            <a:tbl>
              <a:tblPr/>
              <a:tblGrid>
                <a:gridCol w="11430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ＭＳ Ｐゴシック" charset="0"/>
                          <a:cs typeface="ＭＳ Ｐゴシック" charset="0"/>
                        </a:rPr>
                        <a:t>SID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ＭＳ Ｐゴシック" charset="0"/>
                          <a:cs typeface="ＭＳ Ｐゴシック" charset="0"/>
                        </a:rPr>
                        <a:t>LName</a:t>
                      </a:r>
                      <a:endParaRPr kumimoji="0" lang="en-US" sz="2000" b="0" i="1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ＭＳ Ｐゴシック" charset="0"/>
                          <a:cs typeface="ＭＳ Ｐゴシック" charset="0"/>
                        </a:rPr>
                        <a:t>Name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ＭＳ Ｐゴシック" charset="0"/>
                          <a:cs typeface="ＭＳ Ｐゴシック" charset="0"/>
                        </a:rPr>
                        <a:t>Class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ＭＳ Ｐゴシック" charset="0"/>
                          <a:cs typeface="ＭＳ Ｐゴシック" charset="0"/>
                        </a:rPr>
                        <a:t>Major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7685" name="Text Box 50">
            <a:extLst>
              <a:ext uri="{FF2B5EF4-FFF2-40B4-BE49-F238E27FC236}">
                <a16:creationId xmlns:a16="http://schemas.microsoft.com/office/drawing/2014/main" id="{7C0547FB-640A-4A42-B3BC-0421B2A651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5738" y="1295400"/>
            <a:ext cx="1531937" cy="40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90000"/>
              </a:lnSpc>
              <a:buFont typeface="Monotype Sorts" pitchFamily="-84" charset="2"/>
              <a:buNone/>
            </a:pPr>
            <a:r>
              <a:rPr lang="en-US" altLang="en-US" sz="2200" b="1">
                <a:solidFill>
                  <a:srgbClr val="0000FF"/>
                </a:solidFill>
                <a:latin typeface="Tahoma" panose="020B0604030504040204" pitchFamily="34" charset="0"/>
              </a:rPr>
              <a:t>STUDENT</a:t>
            </a:r>
          </a:p>
        </p:txBody>
      </p:sp>
      <p:sp>
        <p:nvSpPr>
          <p:cNvPr id="27686" name="Rectangle 51" descr="Rectangle: Click to edit Master text styles&#10;Second level&#10;Third level&#10;Fourth level&#10;Fifth level">
            <a:extLst>
              <a:ext uri="{FF2B5EF4-FFF2-40B4-BE49-F238E27FC236}">
                <a16:creationId xmlns:a16="http://schemas.microsoft.com/office/drawing/2014/main" id="{5E50207E-8575-485F-9C5F-61104AEB43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2819400"/>
            <a:ext cx="77724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90000"/>
              </a:lnSpc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3"/>
              </a:buBlip>
            </a:pPr>
            <a:r>
              <a:rPr lang="en-US" altLang="en-US"/>
              <a:t> </a:t>
            </a:r>
            <a:r>
              <a:rPr lang="en-US" altLang="en-US" b="1" i="1"/>
              <a:t>What is the meaning</a:t>
            </a:r>
            <a:r>
              <a:rPr lang="en-US" altLang="en-US"/>
              <a:t>?</a:t>
            </a:r>
          </a:p>
        </p:txBody>
      </p:sp>
      <p:sp>
        <p:nvSpPr>
          <p:cNvPr id="27687" name="AutoShape 45">
            <a:extLst>
              <a:ext uri="{FF2B5EF4-FFF2-40B4-BE49-F238E27FC236}">
                <a16:creationId xmlns:a16="http://schemas.microsoft.com/office/drawing/2014/main" id="{BD5F653E-9BF5-4974-9A91-D51ECFB3DE18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7162800" y="1419225"/>
            <a:ext cx="457200" cy="2286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90000"/>
              </a:lnSpc>
              <a:buFont typeface="Monotype Sorts" pitchFamily="-84" charset="2"/>
              <a:buNone/>
            </a:pPr>
            <a:endParaRPr lang="en-US" alt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AA3E842-635B-E440-AB76-B13BB34619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96200" y="1295400"/>
            <a:ext cx="1295400" cy="457200"/>
          </a:xfrm>
          <a:prstGeom prst="roundRect">
            <a:avLst>
              <a:gd name="adj" fmla="val 16667"/>
            </a:avLst>
          </a:prstGeom>
          <a:solidFill>
            <a:srgbClr val="FFF893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blurRad="50800" dist="38100" dir="2700000" algn="br" rotWithShape="0">
              <a:srgbClr val="808080">
                <a:alpha val="42998"/>
              </a:srgbClr>
            </a:outerShdw>
          </a:effectLst>
        </p:spPr>
        <p:txBody>
          <a:bodyPr/>
          <a:lstStyle/>
          <a:p>
            <a:pPr algn="ctr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Monotype Sorts" charset="2"/>
              <a:buNone/>
              <a:defRPr/>
            </a:pPr>
            <a:r>
              <a:rPr lang="en-US" sz="2000" b="1" dirty="0">
                <a:latin typeface="+mj-lt"/>
                <a:ea typeface="+mn-ea"/>
              </a:rPr>
              <a:t>Schema</a:t>
            </a:r>
          </a:p>
        </p:txBody>
      </p:sp>
    </p:spTree>
  </p:cSld>
  <p:clrMapOvr>
    <a:masterClrMapping/>
  </p:clrMapOvr>
  <p:transition spd="slow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2">
            <a:extLst>
              <a:ext uri="{FF2B5EF4-FFF2-40B4-BE49-F238E27FC236}">
                <a16:creationId xmlns:a16="http://schemas.microsoft.com/office/drawing/2014/main" id="{2B763948-C341-412E-B322-2D8642F93C9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Example Table Schema</a:t>
            </a:r>
          </a:p>
        </p:txBody>
      </p:sp>
      <p:sp>
        <p:nvSpPr>
          <p:cNvPr id="29698" name="Rectangle 3" descr="Rectangle: Click to edit Master text styles&#10;Second level&#10;Third level&#10;Fourth level&#10;Fifth level">
            <a:extLst>
              <a:ext uri="{FF2B5EF4-FFF2-40B4-BE49-F238E27FC236}">
                <a16:creationId xmlns:a16="http://schemas.microsoft.com/office/drawing/2014/main" id="{0B5C6C5F-3B99-4E5E-9034-BCB0C292DD6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1524000"/>
            <a:ext cx="8077200" cy="4038600"/>
          </a:xfrm>
        </p:spPr>
        <p:txBody>
          <a:bodyPr/>
          <a:lstStyle/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en-US" sz="2800">
                <a:latin typeface="Tahoma" panose="020B0604030504040204" pitchFamily="34" charset="0"/>
              </a:rPr>
              <a:t>Schema of STUDENT(SID, Name, Major, GPA)</a:t>
            </a:r>
            <a:endParaRPr lang="en-US" altLang="en-US" sz="2800">
              <a:latin typeface="Arial Narrow" panose="020B0606020202030204" pitchFamily="34" charset="0"/>
            </a:endParaRP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endParaRPr lang="en-US" altLang="en-US" b="1">
              <a:latin typeface="Arial Narrow" panose="020B0606020202030204" pitchFamily="34" charset="0"/>
            </a:endParaRP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b="1">
                <a:latin typeface="Arial Narrow" panose="020B0606020202030204" pitchFamily="34" charset="0"/>
              </a:rPr>
              <a:t>           CREATE TABLE  </a:t>
            </a:r>
            <a:r>
              <a:rPr lang="en-US" altLang="en-US">
                <a:latin typeface="Arial Narrow" panose="020B0606020202030204" pitchFamily="34" charset="0"/>
              </a:rPr>
              <a:t>STUDENT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>
                <a:latin typeface="Arial Narrow" panose="020B0606020202030204" pitchFamily="34" charset="0"/>
              </a:rPr>
              <a:t>           (     SID      INTEGER, </a:t>
            </a:r>
          </a:p>
          <a:p>
            <a:pPr lvl="1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>
                <a:latin typeface="Arial Narrow" panose="020B0606020202030204" pitchFamily="34" charset="0"/>
              </a:rPr>
              <a:t>           Name  CHAR(20), </a:t>
            </a:r>
          </a:p>
          <a:p>
            <a:pPr lvl="1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>
                <a:latin typeface="Arial Narrow" panose="020B0606020202030204" pitchFamily="34" charset="0"/>
              </a:rPr>
              <a:t>           Major   CHAR(4),</a:t>
            </a:r>
          </a:p>
          <a:p>
            <a:pPr lvl="1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>
                <a:latin typeface="Arial Narrow" panose="020B0606020202030204" pitchFamily="34" charset="0"/>
              </a:rPr>
              <a:t>           GPA    DEC(3,2)</a:t>
            </a:r>
          </a:p>
          <a:p>
            <a:pPr lvl="1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>
                <a:latin typeface="Arial Narrow" panose="020B0606020202030204" pitchFamily="34" charset="0"/>
              </a:rPr>
              <a:t>     ); 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>
                <a:latin typeface="Arial Narrow" panose="020B0606020202030204" pitchFamily="34" charset="0"/>
              </a:rPr>
              <a:t> </a:t>
            </a:r>
          </a:p>
        </p:txBody>
      </p:sp>
    </p:spTree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2">
            <a:extLst>
              <a:ext uri="{FF2B5EF4-FFF2-40B4-BE49-F238E27FC236}">
                <a16:creationId xmlns:a16="http://schemas.microsoft.com/office/drawing/2014/main" id="{C4365677-56F3-44F9-93B5-818BFE3CC4D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200"/>
              <a:t>Creating a Schema</a:t>
            </a:r>
          </a:p>
        </p:txBody>
      </p:sp>
      <p:sp>
        <p:nvSpPr>
          <p:cNvPr id="23557" name="Rectangle 3">
            <a:extLst>
              <a:ext uri="{FF2B5EF4-FFF2-40B4-BE49-F238E27FC236}">
                <a16:creationId xmlns:a16="http://schemas.microsoft.com/office/drawing/2014/main" id="{4390C4E2-715F-40B3-8CD3-1EA8E950DED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66738" y="990600"/>
            <a:ext cx="8001000" cy="5105400"/>
          </a:xfrm>
        </p:spPr>
        <p:txBody>
          <a:bodyPr/>
          <a:lstStyle/>
          <a:p>
            <a:pPr eaLnBrk="1" hangingPunct="1"/>
            <a:endParaRPr lang="en-US" altLang="en-US" sz="800">
              <a:latin typeface="Arial" panose="020B0604020202020204" pitchFamily="34" charset="0"/>
            </a:endParaRPr>
          </a:p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AF0CD916-F949-4916-B679-9AD1BC0733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3962400"/>
            <a:ext cx="8001000" cy="251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69900" indent="-469900"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ct val="15000"/>
              </a:spcAft>
              <a:buClr>
                <a:schemeClr val="accent2"/>
              </a:buClr>
              <a:buFont typeface="Wingdings" panose="05000000000000000000" pitchFamily="2" charset="2"/>
              <a:buChar char="o"/>
            </a:pPr>
            <a:endParaRPr lang="en-US" altLang="en-US" sz="800">
              <a:latin typeface="Arial" panose="020B0604020202020204" pitchFamily="34" charset="0"/>
            </a:endParaRPr>
          </a:p>
          <a:p>
            <a:pPr eaLnBrk="1" hangingPunct="1">
              <a:lnSpc>
                <a:spcPct val="90000"/>
              </a:lnSpc>
              <a:spcAft>
                <a:spcPct val="15000"/>
              </a:spcAft>
              <a:buClr>
                <a:schemeClr val="accent2"/>
              </a:buClr>
              <a:buFont typeface="Wingdings" panose="05000000000000000000" pitchFamily="2" charset="2"/>
              <a:buChar char="o"/>
            </a:pPr>
            <a:r>
              <a:rPr lang="en-US" altLang="en-US">
                <a:latin typeface="Arial" panose="020B0604020202020204" pitchFamily="34" charset="0"/>
              </a:rPr>
              <a:t>Corresponding database is at an </a:t>
            </a:r>
            <a:r>
              <a:rPr lang="en-US" altLang="en-US" b="1">
                <a:latin typeface="Arial" panose="020B0604020202020204" pitchFamily="34" charset="0"/>
              </a:rPr>
              <a:t>empty </a:t>
            </a:r>
            <a:r>
              <a:rPr lang="en-US" altLang="en-US">
                <a:latin typeface="Arial" panose="020B0604020202020204" pitchFamily="34" charset="0"/>
              </a:rPr>
              <a:t>state!</a:t>
            </a:r>
          </a:p>
          <a:p>
            <a:pPr eaLnBrk="1" hangingPunct="1">
              <a:lnSpc>
                <a:spcPct val="90000"/>
              </a:lnSpc>
              <a:spcAft>
                <a:spcPct val="15000"/>
              </a:spcAft>
              <a:buClr>
                <a:schemeClr val="accent2"/>
              </a:buClr>
              <a:buFont typeface="Wingdings" panose="05000000000000000000" pitchFamily="2" charset="2"/>
              <a:buChar char="o"/>
            </a:pPr>
            <a:r>
              <a:rPr lang="en-US" altLang="en-US">
                <a:solidFill>
                  <a:srgbClr val="FF0000"/>
                </a:solidFill>
                <a:latin typeface="Arial" panose="020B0604020202020204" pitchFamily="34" charset="0"/>
              </a:rPr>
              <a:t>Initial state</a:t>
            </a:r>
            <a:r>
              <a:rPr lang="en-US" altLang="en-US">
                <a:latin typeface="Arial" panose="020B0604020202020204" pitchFamily="34" charset="0"/>
              </a:rPr>
              <a:t> when the database is </a:t>
            </a:r>
            <a:r>
              <a:rPr lang="en-US" altLang="en-US" b="1">
                <a:latin typeface="Arial" panose="020B0604020202020204" pitchFamily="34" charset="0"/>
              </a:rPr>
              <a:t>populated </a:t>
            </a:r>
            <a:r>
              <a:rPr lang="en-US" altLang="en-US">
                <a:latin typeface="Arial" panose="020B0604020202020204" pitchFamily="34" charset="0"/>
              </a:rPr>
              <a:t>(loaded)</a:t>
            </a:r>
          </a:p>
          <a:p>
            <a:pPr eaLnBrk="1" hangingPunct="1">
              <a:lnSpc>
                <a:spcPct val="90000"/>
              </a:lnSpc>
              <a:spcAft>
                <a:spcPct val="15000"/>
              </a:spcAft>
              <a:buClr>
                <a:schemeClr val="accent2"/>
              </a:buClr>
              <a:buFont typeface="Wingdings" panose="05000000000000000000" pitchFamily="2" charset="2"/>
              <a:buChar char="o"/>
            </a:pPr>
            <a:endParaRPr lang="en-US" altLang="en-US" sz="800">
              <a:latin typeface="Arial" panose="020B0604020202020204" pitchFamily="34" charset="0"/>
            </a:endParaRPr>
          </a:p>
          <a:p>
            <a:pPr eaLnBrk="1" hangingPunct="1">
              <a:lnSpc>
                <a:spcPct val="90000"/>
              </a:lnSpc>
              <a:spcAft>
                <a:spcPct val="15000"/>
              </a:spcAft>
              <a:buClr>
                <a:schemeClr val="accent2"/>
              </a:buClr>
              <a:buFont typeface="Wingdings" panose="05000000000000000000" pitchFamily="2" charset="2"/>
              <a:buChar char="o"/>
            </a:pPr>
            <a:r>
              <a:rPr lang="en-US" altLang="en-US">
                <a:latin typeface="Arial" panose="020B0604020202020204" pitchFamily="34" charset="0"/>
              </a:rPr>
              <a:t>Domain (type) of each field is </a:t>
            </a:r>
            <a:r>
              <a:rPr lang="en-US" altLang="en-US" b="1">
                <a:latin typeface="Arial" panose="020B0604020202020204" pitchFamily="34" charset="0"/>
              </a:rPr>
              <a:t>specified</a:t>
            </a:r>
            <a:r>
              <a:rPr lang="en-US" altLang="en-US">
                <a:latin typeface="Arial" panose="020B0604020202020204" pitchFamily="34" charset="0"/>
              </a:rPr>
              <a:t> and </a:t>
            </a:r>
            <a:r>
              <a:rPr lang="en-US" altLang="en-US" b="1">
                <a:latin typeface="Arial" panose="020B0604020202020204" pitchFamily="34" charset="0"/>
              </a:rPr>
              <a:t>enforced </a:t>
            </a:r>
            <a:r>
              <a:rPr lang="en-US" altLang="en-US">
                <a:latin typeface="Arial" panose="020B0604020202020204" pitchFamily="34" charset="0"/>
              </a:rPr>
              <a:t>by the DBMS whenever tuples are </a:t>
            </a:r>
            <a:r>
              <a:rPr lang="en-US" altLang="en-US" u="sng">
                <a:latin typeface="Arial" panose="020B0604020202020204" pitchFamily="34" charset="0"/>
              </a:rPr>
              <a:t>added </a:t>
            </a:r>
            <a:r>
              <a:rPr lang="en-US" altLang="en-US">
                <a:latin typeface="Arial" panose="020B0604020202020204" pitchFamily="34" charset="0"/>
              </a:rPr>
              <a:t>or </a:t>
            </a:r>
            <a:r>
              <a:rPr lang="en-US" altLang="en-US" u="sng">
                <a:latin typeface="Arial" panose="020B0604020202020204" pitchFamily="34" charset="0"/>
              </a:rPr>
              <a:t>modified</a:t>
            </a:r>
          </a:p>
          <a:p>
            <a:pPr eaLnBrk="1" hangingPunct="1">
              <a:lnSpc>
                <a:spcPct val="90000"/>
              </a:lnSpc>
              <a:spcAft>
                <a:spcPct val="15000"/>
              </a:spcAft>
              <a:buClr>
                <a:schemeClr val="accent2"/>
              </a:buClr>
              <a:buFont typeface="Wingdings" panose="05000000000000000000" pitchFamily="2" charset="2"/>
              <a:buChar char="o"/>
            </a:pPr>
            <a:endParaRPr lang="en-US" altLang="en-US">
              <a:latin typeface="Arial" panose="020B0604020202020204" pitchFamily="34" charset="0"/>
            </a:endParaRPr>
          </a:p>
        </p:txBody>
      </p:sp>
      <p:pic>
        <p:nvPicPr>
          <p:cNvPr id="31748" name="Picture 8">
            <a:extLst>
              <a:ext uri="{FF2B5EF4-FFF2-40B4-BE49-F238E27FC236}">
                <a16:creationId xmlns:a16="http://schemas.microsoft.com/office/drawing/2014/main" id="{48913288-E416-4A73-B110-2982174FE5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1371600"/>
            <a:ext cx="2590800" cy="213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57" grpId="0"/>
      <p:bldP spid="8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2">
            <a:extLst>
              <a:ext uri="{FF2B5EF4-FFF2-40B4-BE49-F238E27FC236}">
                <a16:creationId xmlns:a16="http://schemas.microsoft.com/office/drawing/2014/main" id="{51F01961-DD3B-4BC9-A15C-B27222C785F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200"/>
              <a:t>Example: Domain Constraints</a:t>
            </a:r>
          </a:p>
        </p:txBody>
      </p:sp>
      <p:sp>
        <p:nvSpPr>
          <p:cNvPr id="31749" name="Rectangle 3">
            <a:extLst>
              <a:ext uri="{FF2B5EF4-FFF2-40B4-BE49-F238E27FC236}">
                <a16:creationId xmlns:a16="http://schemas.microsoft.com/office/drawing/2014/main" id="{1911B95F-35F2-4E24-8D0D-85073CEA3B15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566738" y="3505200"/>
            <a:ext cx="8001000" cy="2895600"/>
          </a:xfrm>
        </p:spPr>
        <p:txBody>
          <a:bodyPr/>
          <a:lstStyle/>
          <a:p>
            <a:pPr eaLnBrk="1" hangingPunct="1"/>
            <a:r>
              <a:rPr lang="en-US" altLang="en-US" sz="2600">
                <a:latin typeface="Arial" panose="020B0604020202020204" pitchFamily="34" charset="0"/>
              </a:rPr>
              <a:t>Example of </a:t>
            </a:r>
            <a:r>
              <a:rPr lang="en-US" altLang="en-US" sz="2600" b="1">
                <a:latin typeface="Arial" panose="020B0604020202020204" pitchFamily="34" charset="0"/>
              </a:rPr>
              <a:t>IC</a:t>
            </a:r>
            <a:r>
              <a:rPr lang="en-US" altLang="en-US" sz="2600">
                <a:latin typeface="Arial" panose="020B0604020202020204" pitchFamily="34" charset="0"/>
              </a:rPr>
              <a:t> </a:t>
            </a:r>
            <a:r>
              <a:rPr lang="en-US" altLang="en-US" sz="2600" b="1">
                <a:latin typeface="Arial" panose="020B0604020202020204" pitchFamily="34" charset="0"/>
              </a:rPr>
              <a:t>Violation</a:t>
            </a:r>
            <a:r>
              <a:rPr lang="en-US" altLang="en-US" sz="2600">
                <a:latin typeface="Arial" panose="020B0604020202020204" pitchFamily="34" charset="0"/>
              </a:rPr>
              <a:t>:</a:t>
            </a:r>
          </a:p>
          <a:p>
            <a:pPr eaLnBrk="1" hangingPunct="1"/>
            <a:endParaRPr lang="en-US" altLang="en-US" sz="800">
              <a:latin typeface="Arial" panose="020B0604020202020204" pitchFamily="34" charset="0"/>
            </a:endParaRP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sz="2600" b="1">
                <a:latin typeface="Courier New" panose="02070309020205020404" pitchFamily="49" charset="0"/>
              </a:rPr>
              <a:t>  </a:t>
            </a:r>
            <a:r>
              <a:rPr lang="en-US" altLang="en-US" b="1">
                <a:latin typeface="Courier New" panose="02070309020205020404" pitchFamily="49" charset="0"/>
              </a:rPr>
              <a:t>UPDATE </a:t>
            </a:r>
            <a:r>
              <a:rPr lang="en-US" altLang="en-US" i="1">
                <a:latin typeface="Arial" panose="020B0604020202020204" pitchFamily="34" charset="0"/>
              </a:rPr>
              <a:t>Students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b="1">
                <a:latin typeface="Courier New" panose="02070309020205020404" pitchFamily="49" charset="0"/>
              </a:rPr>
              <a:t>  SET</a:t>
            </a:r>
            <a:r>
              <a:rPr lang="en-US" altLang="en-US">
                <a:latin typeface="Arial" panose="020B0604020202020204" pitchFamily="34" charset="0"/>
              </a:rPr>
              <a:t> </a:t>
            </a:r>
            <a:r>
              <a:rPr lang="en-US" altLang="en-US" i="1">
                <a:latin typeface="Arial" panose="020B0604020202020204" pitchFamily="34" charset="0"/>
              </a:rPr>
              <a:t>Age</a:t>
            </a:r>
            <a:r>
              <a:rPr lang="en-US" altLang="en-US">
                <a:latin typeface="Arial" panose="020B0604020202020204" pitchFamily="34" charset="0"/>
              </a:rPr>
              <a:t> = `</a:t>
            </a:r>
            <a:r>
              <a:rPr lang="en-US" altLang="ja-JP">
                <a:latin typeface="Arial" panose="020B0604020202020204" pitchFamily="34" charset="0"/>
              </a:rPr>
              <a:t>Eighteen`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b="1">
                <a:latin typeface="Courier New" panose="02070309020205020404" pitchFamily="49" charset="0"/>
              </a:rPr>
              <a:t>  WHERE</a:t>
            </a:r>
            <a:r>
              <a:rPr lang="en-US" altLang="en-US">
                <a:latin typeface="Arial" panose="020B0604020202020204" pitchFamily="34" charset="0"/>
              </a:rPr>
              <a:t> </a:t>
            </a:r>
            <a:r>
              <a:rPr lang="en-US" altLang="en-US" i="1">
                <a:latin typeface="Arial" panose="020B0604020202020204" pitchFamily="34" charset="0"/>
              </a:rPr>
              <a:t>Name</a:t>
            </a:r>
            <a:r>
              <a:rPr lang="en-US" altLang="en-US">
                <a:latin typeface="Arial" panose="020B0604020202020204" pitchFamily="34" charset="0"/>
              </a:rPr>
              <a:t> = Jones;</a:t>
            </a:r>
            <a:endParaRPr lang="en-US" altLang="en-US" b="1">
              <a:latin typeface="Courier New" panose="02070309020205020404" pitchFamily="49" charset="0"/>
            </a:endParaRPr>
          </a:p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  <p:graphicFrame>
        <p:nvGraphicFramePr>
          <p:cNvPr id="374788" name="Group 4">
            <a:extLst>
              <a:ext uri="{FF2B5EF4-FFF2-40B4-BE49-F238E27FC236}">
                <a16:creationId xmlns:a16="http://schemas.microsoft.com/office/drawing/2014/main" id="{64820167-360E-444F-9374-05C6931BD141}"/>
              </a:ext>
            </a:extLst>
          </p:cNvPr>
          <p:cNvGraphicFramePr>
            <a:graphicFrameLocks noGrp="1"/>
          </p:cNvGraphicFramePr>
          <p:nvPr>
            <p:ph sz="half" idx="1"/>
          </p:nvPr>
        </p:nvGraphicFramePr>
        <p:xfrm>
          <a:off x="947738" y="1447800"/>
          <a:ext cx="7281862" cy="1584336"/>
        </p:xfrm>
        <a:graphic>
          <a:graphicData uri="http://schemas.openxmlformats.org/drawingml/2006/table">
            <a:tbl>
              <a:tblPr/>
              <a:tblGrid>
                <a:gridCol w="13783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751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6577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8216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8041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9608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charset="0"/>
                          <a:ea typeface="ＭＳ Ｐゴシック" charset="0"/>
                          <a:cs typeface="ＭＳ Ｐゴシック" charset="0"/>
                        </a:rPr>
                        <a:t>SID</a:t>
                      </a:r>
                    </a:p>
                  </a:txBody>
                  <a:tcPr marT="45642" marB="4564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charset="0"/>
                          <a:ea typeface="ＭＳ Ｐゴシック" charset="0"/>
                          <a:cs typeface="ＭＳ Ｐゴシック" charset="0"/>
                        </a:rPr>
                        <a:t>Name</a:t>
                      </a:r>
                    </a:p>
                  </a:txBody>
                  <a:tcPr marT="45642" marB="4564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charset="0"/>
                          <a:ea typeface="ＭＳ Ｐゴシック" charset="0"/>
                          <a:cs typeface="ＭＳ Ｐゴシック" charset="0"/>
                        </a:rPr>
                        <a:t>Login</a:t>
                      </a:r>
                    </a:p>
                  </a:txBody>
                  <a:tcPr marT="45642" marB="4564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20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charset="0"/>
                          <a:ea typeface="ＭＳ Ｐゴシック" charset="0"/>
                          <a:cs typeface="ＭＳ Ｐゴシック" charset="0"/>
                        </a:rPr>
                        <a:t>Age</a:t>
                      </a:r>
                    </a:p>
                  </a:txBody>
                  <a:tcPr marT="45642" marB="4564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charset="0"/>
                          <a:ea typeface="ＭＳ Ｐゴシック" charset="0"/>
                          <a:cs typeface="ＭＳ Ｐゴシック" charset="0"/>
                        </a:rPr>
                        <a:t>GPA</a:t>
                      </a:r>
                    </a:p>
                  </a:txBody>
                  <a:tcPr marT="45642" marB="4564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08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546007</a:t>
                      </a:r>
                    </a:p>
                  </a:txBody>
                  <a:tcPr marT="45642" marB="4564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Jones</a:t>
                      </a:r>
                    </a:p>
                  </a:txBody>
                  <a:tcPr marT="45642" marB="4564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   </a:t>
                      </a:r>
                      <a:r>
                        <a:rPr kumimoji="0" 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jones@cs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642" marB="4564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18</a:t>
                      </a:r>
                    </a:p>
                  </a:txBody>
                  <a:tcPr marT="45642" marB="4564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3.4</a:t>
                      </a:r>
                    </a:p>
                  </a:txBody>
                  <a:tcPr marT="45642" marB="4564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08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546100</a:t>
                      </a:r>
                    </a:p>
                  </a:txBody>
                  <a:tcPr marT="45642" marB="4564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Smith</a:t>
                      </a:r>
                    </a:p>
                  </a:txBody>
                  <a:tcPr marT="45642" marB="4564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   </a:t>
                      </a:r>
                      <a:r>
                        <a:rPr kumimoji="0" 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smith@ee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642" marB="4564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18</a:t>
                      </a:r>
                    </a:p>
                  </a:txBody>
                  <a:tcPr marT="45642" marB="4564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3.2</a:t>
                      </a:r>
                    </a:p>
                  </a:txBody>
                  <a:tcPr marT="45642" marB="4564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08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546500</a:t>
                      </a:r>
                    </a:p>
                  </a:txBody>
                  <a:tcPr marT="45642" marB="4564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Smith</a:t>
                      </a:r>
                    </a:p>
                  </a:txBody>
                  <a:tcPr marT="45642" marB="4564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   </a:t>
                      </a:r>
                      <a:r>
                        <a:rPr kumimoji="0" 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smith@math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642" marB="4564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19</a:t>
                      </a:r>
                    </a:p>
                  </a:txBody>
                  <a:tcPr marT="45642" marB="4564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3.8</a:t>
                      </a:r>
                    </a:p>
                  </a:txBody>
                  <a:tcPr marT="45642" marB="4564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4067" name="Text Box 36">
            <a:extLst>
              <a:ext uri="{FF2B5EF4-FFF2-40B4-BE49-F238E27FC236}">
                <a16:creationId xmlns:a16="http://schemas.microsoft.com/office/drawing/2014/main" id="{7EB2AC3D-3113-4CE2-AC18-42E4A46951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24400" y="4602163"/>
            <a:ext cx="12192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90000"/>
              </a:lnSpc>
              <a:spcBef>
                <a:spcPct val="50000"/>
              </a:spcBef>
              <a:buFont typeface="Monotype Sorts" pitchFamily="-84" charset="2"/>
              <a:buNone/>
            </a:pPr>
            <a:r>
              <a:rPr lang="en-US" altLang="en-US" sz="3200">
                <a:solidFill>
                  <a:srgbClr val="FF0000"/>
                </a:solidFill>
                <a:latin typeface="Arial" panose="020B0604020202020204" pitchFamily="34" charset="0"/>
                <a:sym typeface="Wingdings" panose="05000000000000000000" pitchFamily="2" charset="2"/>
              </a:rPr>
              <a:t>  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749" grpId="0" build="p"/>
      <p:bldP spid="4406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2">
            <a:extLst>
              <a:ext uri="{FF2B5EF4-FFF2-40B4-BE49-F238E27FC236}">
                <a16:creationId xmlns:a16="http://schemas.microsoft.com/office/drawing/2014/main" id="{001B5707-F30F-40B0-84D0-7548AE24925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Useful Terms</a:t>
            </a:r>
          </a:p>
        </p:txBody>
      </p:sp>
      <p:sp>
        <p:nvSpPr>
          <p:cNvPr id="110595" name="Rectangle 3" descr="Rectangle: Click to edit Master text styles&#10;Second level&#10;Third level&#10;Fourth level&#10;Fifth level">
            <a:extLst>
              <a:ext uri="{FF2B5EF4-FFF2-40B4-BE49-F238E27FC236}">
                <a16:creationId xmlns:a16="http://schemas.microsoft.com/office/drawing/2014/main" id="{D213C7EE-7A84-429E-86A4-9A07DFC5870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8200" y="1143000"/>
            <a:ext cx="7467600" cy="1752600"/>
          </a:xfrm>
        </p:spPr>
        <p:txBody>
          <a:bodyPr/>
          <a:lstStyle/>
          <a:p>
            <a:pPr eaLnBrk="1" hangingPunct="1">
              <a:buClr>
                <a:schemeClr val="tx2"/>
              </a:buClr>
            </a:pPr>
            <a:r>
              <a:rPr lang="en-US" altLang="en-US" u="sng">
                <a:solidFill>
                  <a:schemeClr val="tx2"/>
                </a:solidFill>
                <a:latin typeface="Tahoma" panose="020B0604030504040204" pitchFamily="34" charset="0"/>
              </a:rPr>
              <a:t>Cardinality</a:t>
            </a:r>
            <a:r>
              <a:rPr lang="en-US" altLang="en-US">
                <a:latin typeface="Tahoma" panose="020B0604030504040204" pitchFamily="34" charset="0"/>
              </a:rPr>
              <a:t> of a relation r(R): # of tuples in r(R) (denoted by |r(R)|)</a:t>
            </a:r>
          </a:p>
          <a:p>
            <a:pPr eaLnBrk="1" hangingPunct="1">
              <a:buClr>
                <a:schemeClr val="tx2"/>
              </a:buClr>
            </a:pPr>
            <a:r>
              <a:rPr lang="en-US" altLang="en-US" u="sng">
                <a:solidFill>
                  <a:srgbClr val="0000FF"/>
                </a:solidFill>
                <a:latin typeface="Tahoma" panose="020B0604030504040204" pitchFamily="34" charset="0"/>
              </a:rPr>
              <a:t>Arity</a:t>
            </a:r>
            <a:r>
              <a:rPr lang="en-US" altLang="en-US">
                <a:latin typeface="Tahoma" panose="020B0604030504040204" pitchFamily="34" charset="0"/>
              </a:rPr>
              <a:t> or </a:t>
            </a:r>
            <a:r>
              <a:rPr lang="en-US" altLang="en-US" u="sng">
                <a:solidFill>
                  <a:srgbClr val="0000FF"/>
                </a:solidFill>
                <a:latin typeface="Tahoma" panose="020B0604030504040204" pitchFamily="34" charset="0"/>
              </a:rPr>
              <a:t>degree</a:t>
            </a:r>
            <a:r>
              <a:rPr lang="en-US" altLang="en-US">
                <a:latin typeface="Tahoma" panose="020B0604030504040204" pitchFamily="34" charset="0"/>
              </a:rPr>
              <a:t> of r(R): # of attributes in R (denoted by |R|)</a:t>
            </a:r>
          </a:p>
        </p:txBody>
      </p:sp>
      <p:graphicFrame>
        <p:nvGraphicFramePr>
          <p:cNvPr id="110637" name="Group 45">
            <a:extLst>
              <a:ext uri="{FF2B5EF4-FFF2-40B4-BE49-F238E27FC236}">
                <a16:creationId xmlns:a16="http://schemas.microsoft.com/office/drawing/2014/main" id="{069F201F-10F9-4F4A-89B5-8B86D10D50EE}"/>
              </a:ext>
            </a:extLst>
          </p:cNvPr>
          <p:cNvGraphicFramePr>
            <a:graphicFrameLocks noGrp="1"/>
          </p:cNvGraphicFramePr>
          <p:nvPr/>
        </p:nvGraphicFramePr>
        <p:xfrm>
          <a:off x="4267200" y="3565525"/>
          <a:ext cx="4419600" cy="1235076"/>
        </p:xfrm>
        <a:graphic>
          <a:graphicData uri="http://schemas.openxmlformats.org/drawingml/2006/table">
            <a:tbl>
              <a:tblPr/>
              <a:tblGrid>
                <a:gridCol w="1447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619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4"/>
                          </a:solidFill>
                          <a:effectLst/>
                          <a:latin typeface="Tahoma" charset="0"/>
                          <a:ea typeface="ＭＳ Ｐゴシック" charset="0"/>
                          <a:cs typeface="ＭＳ Ｐゴシック" charset="0"/>
                        </a:rPr>
                        <a:t>123</a:t>
                      </a:r>
                    </a:p>
                  </a:txBody>
                  <a:tcPr marT="45697" marB="4569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4"/>
                          </a:solidFill>
                          <a:effectLst/>
                          <a:latin typeface="Tahoma" charset="0"/>
                          <a:ea typeface="ＭＳ Ｐゴシック" charset="0"/>
                          <a:cs typeface="ＭＳ Ｐゴシック" charset="0"/>
                        </a:rPr>
                        <a:t>BS</a:t>
                      </a:r>
                    </a:p>
                  </a:txBody>
                  <a:tcPr marT="45697" marB="4569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4"/>
                          </a:solidFill>
                          <a:effectLst/>
                          <a:latin typeface="Tahoma" charset="0"/>
                          <a:ea typeface="ＭＳ Ｐゴシック" charset="0"/>
                          <a:cs typeface="ＭＳ Ｐゴシック" charset="0"/>
                        </a:rPr>
                        <a:t>Math</a:t>
                      </a:r>
                    </a:p>
                  </a:txBody>
                  <a:tcPr marT="45697" marB="4569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4"/>
                          </a:solidFill>
                          <a:effectLst/>
                          <a:latin typeface="Tahoma" charset="0"/>
                          <a:ea typeface="ＭＳ Ｐゴシック" charset="0"/>
                          <a:cs typeface="ＭＳ Ｐゴシック" charset="0"/>
                        </a:rPr>
                        <a:t>1992</a:t>
                      </a:r>
                    </a:p>
                  </a:txBody>
                  <a:tcPr marT="45697" marB="4569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19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4"/>
                          </a:solidFill>
                          <a:effectLst/>
                          <a:latin typeface="Tahoma" charset="0"/>
                          <a:ea typeface="ＭＳ Ｐゴシック" charset="0"/>
                          <a:cs typeface="ＭＳ Ｐゴシック" charset="0"/>
                        </a:rPr>
                        <a:t>064</a:t>
                      </a:r>
                    </a:p>
                  </a:txBody>
                  <a:tcPr marT="45697" marB="4569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4"/>
                          </a:solidFill>
                          <a:effectLst/>
                          <a:latin typeface="Tahoma" charset="0"/>
                          <a:ea typeface="ＭＳ Ｐゴシック" charset="0"/>
                          <a:cs typeface="ＭＳ Ｐゴシック" charset="0"/>
                        </a:rPr>
                        <a:t>BA</a:t>
                      </a:r>
                    </a:p>
                  </a:txBody>
                  <a:tcPr marT="45697" marB="4569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4"/>
                          </a:solidFill>
                          <a:effectLst/>
                          <a:latin typeface="Tahoma" charset="0"/>
                          <a:ea typeface="ＭＳ Ｐゴシック" charset="0"/>
                          <a:cs typeface="ＭＳ Ｐゴシック" charset="0"/>
                        </a:rPr>
                        <a:t>History</a:t>
                      </a:r>
                    </a:p>
                  </a:txBody>
                  <a:tcPr marT="45697" marB="4569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4"/>
                          </a:solidFill>
                          <a:effectLst/>
                          <a:latin typeface="Tahoma" charset="0"/>
                          <a:ea typeface="ＭＳ Ｐゴシック" charset="0"/>
                          <a:cs typeface="ＭＳ Ｐゴシック" charset="0"/>
                        </a:rPr>
                        <a:t>1991</a:t>
                      </a:r>
                    </a:p>
                  </a:txBody>
                  <a:tcPr marT="45697" marB="4569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26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4"/>
                          </a:solidFill>
                          <a:effectLst/>
                          <a:latin typeface="Tahoma" charset="0"/>
                          <a:ea typeface="ＭＳ Ｐゴシック" charset="0"/>
                          <a:cs typeface="ＭＳ Ｐゴシック" charset="0"/>
                        </a:rPr>
                        <a:t>445</a:t>
                      </a:r>
                    </a:p>
                  </a:txBody>
                  <a:tcPr marT="45697" marB="4569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4"/>
                          </a:solidFill>
                          <a:effectLst/>
                          <a:latin typeface="Tahoma" charset="0"/>
                          <a:ea typeface="ＭＳ Ｐゴシック" charset="0"/>
                          <a:cs typeface="ＭＳ Ｐゴシック" charset="0"/>
                        </a:rPr>
                        <a:t>PhD</a:t>
                      </a:r>
                    </a:p>
                  </a:txBody>
                  <a:tcPr marT="45697" marB="4569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4"/>
                          </a:solidFill>
                          <a:effectLst/>
                          <a:latin typeface="Tahoma" charset="0"/>
                          <a:ea typeface="ＭＳ Ｐゴシック" charset="0"/>
                          <a:cs typeface="ＭＳ Ｐゴシック" charset="0"/>
                        </a:rPr>
                        <a:t>CS</a:t>
                      </a:r>
                    </a:p>
                  </a:txBody>
                  <a:tcPr marT="45697" marB="4569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4"/>
                          </a:solidFill>
                          <a:effectLst/>
                          <a:latin typeface="Tahoma" charset="0"/>
                          <a:ea typeface="ＭＳ Ｐゴシック" charset="0"/>
                          <a:cs typeface="ＭＳ Ｐゴシック" charset="0"/>
                        </a:rPr>
                        <a:t>1999</a:t>
                      </a:r>
                    </a:p>
                  </a:txBody>
                  <a:tcPr marT="45697" marB="4569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10623" name="Group 31">
            <a:extLst>
              <a:ext uri="{FF2B5EF4-FFF2-40B4-BE49-F238E27FC236}">
                <a16:creationId xmlns:a16="http://schemas.microsoft.com/office/drawing/2014/main" id="{1420B787-E2AF-F547-94F3-3CFCA61E6573}"/>
              </a:ext>
            </a:extLst>
          </p:cNvPr>
          <p:cNvGraphicFramePr>
            <a:graphicFrameLocks noGrp="1"/>
          </p:cNvGraphicFramePr>
          <p:nvPr/>
        </p:nvGraphicFramePr>
        <p:xfrm>
          <a:off x="4267200" y="3032125"/>
          <a:ext cx="4419600" cy="457200"/>
        </p:xfrm>
        <a:graphic>
          <a:graphicData uri="http://schemas.openxmlformats.org/drawingml/2006/table">
            <a:tbl>
              <a:tblPr/>
              <a:tblGrid>
                <a:gridCol w="1447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ＭＳ Ｐゴシック" charset="0"/>
                          <a:cs typeface="ＭＳ Ｐゴシック" charset="0"/>
                        </a:rPr>
                        <a:t>SID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ＭＳ Ｐゴシック" charset="0"/>
                          <a:cs typeface="ＭＳ Ｐゴシック" charset="0"/>
                        </a:rPr>
                        <a:t>Degree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ＭＳ Ｐゴシック" charset="0"/>
                          <a:cs typeface="ＭＳ Ｐゴシック" charset="0"/>
                        </a:rPr>
                        <a:t>Major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ＭＳ Ｐゴシック" charset="0"/>
                          <a:cs typeface="ＭＳ Ｐゴシック" charset="0"/>
                        </a:rPr>
                        <a:t>Year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10635" name="Rectangle 43" descr="Rectangle: Click to edit Master text styles&#10;Second level&#10;Third level&#10;Fourth level&#10;Fifth level">
            <a:extLst>
              <a:ext uri="{FF2B5EF4-FFF2-40B4-BE49-F238E27FC236}">
                <a16:creationId xmlns:a16="http://schemas.microsoft.com/office/drawing/2014/main" id="{4726BA68-FDD9-4859-8DBF-EB20BD5A83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0600" y="5029200"/>
            <a:ext cx="77724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3"/>
              </a:buBlip>
            </a:pPr>
            <a:r>
              <a:rPr lang="en-US" altLang="en-US"/>
              <a:t>|R| &gt; 0 and |r(R)| </a:t>
            </a:r>
            <a:r>
              <a:rPr lang="en-US" altLang="en-US">
                <a:sym typeface="Symbol" panose="05050102010706020507" pitchFamily="18" charset="2"/>
              </a:rPr>
              <a:t> 0</a:t>
            </a:r>
          </a:p>
          <a:p>
            <a:pPr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3"/>
              </a:buBlip>
            </a:pPr>
            <a:r>
              <a:rPr lang="en-US" altLang="en-US">
                <a:sym typeface="Symbol" panose="05050102010706020507" pitchFamily="18" charset="2"/>
              </a:rPr>
              <a:t>Cardinality is property of a relation</a:t>
            </a:r>
          </a:p>
          <a:p>
            <a:pPr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3"/>
              </a:buBlip>
            </a:pPr>
            <a:r>
              <a:rPr lang="en-US" altLang="en-US">
                <a:sym typeface="Symbol" panose="05050102010706020507" pitchFamily="18" charset="2"/>
              </a:rPr>
              <a:t>Arity is property of relation schema or a relation</a:t>
            </a:r>
            <a:endParaRPr lang="en-US" altLang="en-US"/>
          </a:p>
        </p:txBody>
      </p:sp>
      <p:sp>
        <p:nvSpPr>
          <p:cNvPr id="110636" name="Text Box 44">
            <a:extLst>
              <a:ext uri="{FF2B5EF4-FFF2-40B4-BE49-F238E27FC236}">
                <a16:creationId xmlns:a16="http://schemas.microsoft.com/office/drawing/2014/main" id="{D45F543D-22E2-48E2-8AD7-D5469ACBFB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8800" y="3414713"/>
            <a:ext cx="1828800" cy="1004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50000"/>
              </a:spcBef>
              <a:buFont typeface="Monotype Sorts" pitchFamily="-84" charset="2"/>
              <a:buNone/>
            </a:pPr>
            <a:r>
              <a:rPr lang="en-US" altLang="en-US">
                <a:latin typeface="Tahoma" panose="020B0604030504040204" pitchFamily="34" charset="0"/>
              </a:rPr>
              <a:t>|R| = 4</a:t>
            </a:r>
          </a:p>
          <a:p>
            <a:pPr eaLnBrk="1" hangingPunct="1">
              <a:lnSpc>
                <a:spcPct val="90000"/>
              </a:lnSpc>
              <a:spcBef>
                <a:spcPct val="50000"/>
              </a:spcBef>
              <a:buFont typeface="Monotype Sorts" pitchFamily="-84" charset="2"/>
              <a:buNone/>
            </a:pPr>
            <a:r>
              <a:rPr lang="en-US" altLang="en-US">
                <a:latin typeface="Tahoma" panose="020B0604030504040204" pitchFamily="34" charset="0"/>
              </a:rPr>
              <a:t>|r(R)| = 3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05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05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05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05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106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106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106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106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106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106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0595" grpId="0" build="p" autoUpdateAnimBg="0"/>
      <p:bldP spid="110635" grpId="0" autoUpdateAnimBg="0"/>
      <p:bldP spid="110636" grpId="0" autoUpdateAnimBg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2">
            <a:extLst>
              <a:ext uri="{FF2B5EF4-FFF2-40B4-BE49-F238E27FC236}">
                <a16:creationId xmlns:a16="http://schemas.microsoft.com/office/drawing/2014/main" id="{EC6EC203-0636-470E-AA98-538FF034C0C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Relational Database Schema</a:t>
            </a:r>
          </a:p>
        </p:txBody>
      </p:sp>
      <p:sp>
        <p:nvSpPr>
          <p:cNvPr id="95235" name="Rectangle 3" descr="Rectangle: Click to edit Master text styles&#10;Second level&#10;Third level&#10;Fourth level&#10;Fifth level">
            <a:extLst>
              <a:ext uri="{FF2B5EF4-FFF2-40B4-BE49-F238E27FC236}">
                <a16:creationId xmlns:a16="http://schemas.microsoft.com/office/drawing/2014/main" id="{803EF77B-E5D5-6548-8FBF-5255865B3B6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187700" y="2514600"/>
            <a:ext cx="5803900" cy="3733800"/>
          </a:xfrm>
        </p:spPr>
        <p:txBody>
          <a:bodyPr/>
          <a:lstStyle/>
          <a:p>
            <a:pPr eaLnBrk="1" hangingPunct="1">
              <a:lnSpc>
                <a:spcPct val="120000"/>
              </a:lnSpc>
              <a:buClr>
                <a:schemeClr val="tx2"/>
              </a:buClr>
              <a:buFont typeface="Monotype Sorts" charset="0"/>
              <a:buChar char="o"/>
              <a:defRPr/>
            </a:pPr>
            <a:r>
              <a:rPr lang="en-US" sz="2500" dirty="0">
                <a:latin typeface="Tahoma" charset="0"/>
                <a:ea typeface="ＭＳ Ｐゴシック" charset="0"/>
                <a:cs typeface="ＭＳ Ｐゴシック" charset="0"/>
              </a:rPr>
              <a:t>Integrity Constraints</a:t>
            </a:r>
          </a:p>
          <a:p>
            <a:pPr lvl="1" eaLnBrk="1" hangingPunct="1">
              <a:buClr>
                <a:schemeClr val="tx2"/>
              </a:buClr>
              <a:buFont typeface="Wingdings" charset="0"/>
              <a:buChar char="§"/>
              <a:defRPr/>
            </a:pPr>
            <a:r>
              <a:rPr lang="en-US" sz="2000" dirty="0">
                <a:latin typeface="Tahoma" charset="0"/>
                <a:ea typeface="ＭＳ Ｐゴシック" charset="0"/>
              </a:rPr>
              <a:t> </a:t>
            </a:r>
            <a:r>
              <a:rPr lang="en-US" i="1" dirty="0">
                <a:solidFill>
                  <a:schemeClr val="accent1">
                    <a:lumMod val="75000"/>
                  </a:schemeClr>
                </a:solidFill>
                <a:latin typeface="Tahoma" charset="0"/>
                <a:ea typeface="ＭＳ Ｐゴシック" charset="0"/>
              </a:rPr>
              <a:t>Structural</a:t>
            </a:r>
            <a:r>
              <a:rPr lang="en-US" i="1" dirty="0">
                <a:solidFill>
                  <a:srgbClr val="0000FF"/>
                </a:solidFill>
                <a:latin typeface="Tahoma" charset="0"/>
                <a:ea typeface="ＭＳ Ｐゴシック" charset="0"/>
              </a:rPr>
              <a:t> </a:t>
            </a:r>
            <a:r>
              <a:rPr lang="en-US" dirty="0">
                <a:latin typeface="Tahoma" charset="0"/>
                <a:ea typeface="ＭＳ Ｐゴシック" charset="0"/>
              </a:rPr>
              <a:t>Integrity Constraints</a:t>
            </a:r>
          </a:p>
          <a:p>
            <a:pPr lvl="2" eaLnBrk="1" hangingPunct="1">
              <a:lnSpc>
                <a:spcPct val="110000"/>
              </a:lnSpc>
              <a:buClr>
                <a:schemeClr val="tx2"/>
              </a:buClr>
              <a:defRPr/>
            </a:pPr>
            <a:r>
              <a:rPr lang="en-US" sz="2200" dirty="0">
                <a:solidFill>
                  <a:srgbClr val="FF3300"/>
                </a:solidFill>
                <a:latin typeface="Tahoma" charset="0"/>
                <a:ea typeface="ＭＳ Ｐゴシック" charset="0"/>
              </a:rPr>
              <a:t>key </a:t>
            </a:r>
            <a:r>
              <a:rPr lang="en-US" sz="2200" dirty="0">
                <a:latin typeface="Tahoma" charset="0"/>
                <a:ea typeface="ＭＳ Ｐゴシック" charset="0"/>
              </a:rPr>
              <a:t>constraints: uniqueness of keys</a:t>
            </a:r>
          </a:p>
          <a:p>
            <a:pPr lvl="2" eaLnBrk="1" hangingPunct="1">
              <a:lnSpc>
                <a:spcPct val="110000"/>
              </a:lnSpc>
              <a:buClr>
                <a:schemeClr val="tx2"/>
              </a:buClr>
              <a:defRPr/>
            </a:pPr>
            <a:r>
              <a:rPr lang="en-US" sz="2200" dirty="0">
                <a:solidFill>
                  <a:srgbClr val="FF3300"/>
                </a:solidFill>
                <a:latin typeface="Tahoma" charset="0"/>
                <a:ea typeface="ＭＳ Ｐゴシック" charset="0"/>
              </a:rPr>
              <a:t>entity integrity </a:t>
            </a:r>
            <a:r>
              <a:rPr lang="en-US" sz="2200" dirty="0">
                <a:latin typeface="Tahoma" charset="0"/>
                <a:ea typeface="ＭＳ Ｐゴシック" charset="0"/>
              </a:rPr>
              <a:t>constraint: </a:t>
            </a:r>
            <a:br>
              <a:rPr lang="en-US" sz="2200" dirty="0">
                <a:latin typeface="Tahoma" charset="0"/>
                <a:ea typeface="ＭＳ Ｐゴシック" charset="0"/>
              </a:rPr>
            </a:br>
            <a:r>
              <a:rPr lang="en-US" sz="2200" dirty="0">
                <a:latin typeface="Tahoma" charset="0"/>
                <a:ea typeface="ＭＳ Ｐゴシック" charset="0"/>
              </a:rPr>
              <a:t>no primary key value can be </a:t>
            </a:r>
            <a:r>
              <a:rPr lang="en-US" sz="2200" b="1" dirty="0">
                <a:latin typeface="Tahoma" charset="0"/>
                <a:ea typeface="ＭＳ Ｐゴシック" charset="0"/>
              </a:rPr>
              <a:t>NULL</a:t>
            </a:r>
            <a:r>
              <a:rPr lang="en-US" sz="2200" dirty="0">
                <a:latin typeface="Tahoma" charset="0"/>
                <a:ea typeface="ＭＳ Ｐゴシック" charset="0"/>
              </a:rPr>
              <a:t> </a:t>
            </a:r>
            <a:endParaRPr lang="en-US" sz="2200" b="1" dirty="0">
              <a:latin typeface="Tahoma" charset="0"/>
              <a:ea typeface="ＭＳ Ｐゴシック" charset="0"/>
            </a:endParaRPr>
          </a:p>
          <a:p>
            <a:pPr lvl="2" eaLnBrk="1" hangingPunct="1">
              <a:lnSpc>
                <a:spcPct val="110000"/>
              </a:lnSpc>
              <a:buClr>
                <a:schemeClr val="tx2"/>
              </a:buClr>
              <a:defRPr/>
            </a:pPr>
            <a:r>
              <a:rPr lang="en-US" sz="2200" dirty="0">
                <a:solidFill>
                  <a:srgbClr val="FF3300"/>
                </a:solidFill>
                <a:latin typeface="Tahoma" charset="0"/>
                <a:ea typeface="ＭＳ Ｐゴシック" charset="0"/>
              </a:rPr>
              <a:t>referential integrity </a:t>
            </a:r>
            <a:r>
              <a:rPr lang="en-US" sz="2200" dirty="0">
                <a:latin typeface="Tahoma" charset="0"/>
                <a:ea typeface="ＭＳ Ｐゴシック" charset="0"/>
              </a:rPr>
              <a:t>constraint</a:t>
            </a:r>
          </a:p>
          <a:p>
            <a:pPr lvl="1" eaLnBrk="1" hangingPunct="1">
              <a:lnSpc>
                <a:spcPct val="120000"/>
              </a:lnSpc>
              <a:buClr>
                <a:schemeClr val="tx2"/>
              </a:buClr>
              <a:buFont typeface="Wingdings" charset="0"/>
              <a:buChar char="§"/>
              <a:defRPr/>
            </a:pPr>
            <a:r>
              <a:rPr lang="en-US" i="1" dirty="0">
                <a:solidFill>
                  <a:schemeClr val="accent6"/>
                </a:solidFill>
                <a:latin typeface="Tahoma" charset="0"/>
                <a:ea typeface="ＭＳ Ｐゴシック" charset="0"/>
              </a:rPr>
              <a:t>Semantic</a:t>
            </a:r>
            <a:r>
              <a:rPr lang="en-US" i="1" dirty="0">
                <a:latin typeface="Tahoma" charset="0"/>
                <a:ea typeface="ＭＳ Ｐゴシック" charset="0"/>
              </a:rPr>
              <a:t> </a:t>
            </a:r>
            <a:r>
              <a:rPr lang="en-US" dirty="0">
                <a:latin typeface="Tahoma" charset="0"/>
                <a:ea typeface="ＭＳ Ｐゴシック" charset="0"/>
              </a:rPr>
              <a:t>Integrity Constraints</a:t>
            </a:r>
          </a:p>
          <a:p>
            <a:pPr lvl="2" eaLnBrk="1" hangingPunct="1">
              <a:buClr>
                <a:schemeClr val="tx2"/>
              </a:buClr>
              <a:defRPr/>
            </a:pPr>
            <a:r>
              <a:rPr lang="en-US" dirty="0">
                <a:latin typeface="Tahoma" charset="0"/>
                <a:ea typeface="ＭＳ Ｐゴシック" charset="0"/>
              </a:rPr>
              <a:t>E.g., ??</a:t>
            </a:r>
          </a:p>
        </p:txBody>
      </p:sp>
      <p:pic>
        <p:nvPicPr>
          <p:cNvPr id="35843" name="Picture 1">
            <a:extLst>
              <a:ext uri="{FF2B5EF4-FFF2-40B4-BE49-F238E27FC236}">
                <a16:creationId xmlns:a16="http://schemas.microsoft.com/office/drawing/2014/main" id="{4EC4531C-B927-4850-8487-1EE25DD3A6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362200"/>
            <a:ext cx="2363788" cy="251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844" name="Rectangle 3" descr="Rectangle: Click to edit Master text styles&#10;Second level&#10;Third level&#10;Fourth level&#10;Fifth level">
            <a:extLst>
              <a:ext uri="{FF2B5EF4-FFF2-40B4-BE49-F238E27FC236}">
                <a16:creationId xmlns:a16="http://schemas.microsoft.com/office/drawing/2014/main" id="{121786BC-4A11-4E9B-B165-9D8C472F95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11430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110000"/>
              </a:lnSpc>
              <a:buClr>
                <a:schemeClr val="tx2"/>
              </a:buClr>
            </a:pPr>
            <a:r>
              <a:rPr lang="en-US" altLang="en-US" sz="2500">
                <a:latin typeface="Tahoma" panose="020B0604030504040204" pitchFamily="34" charset="0"/>
              </a:rPr>
              <a:t>A </a:t>
            </a:r>
            <a:r>
              <a:rPr lang="en-US" altLang="en-US" sz="2500" i="1">
                <a:latin typeface="Tahoma" panose="020B0604030504040204" pitchFamily="34" charset="0"/>
              </a:rPr>
              <a:t>database  schema</a:t>
            </a:r>
            <a:r>
              <a:rPr lang="en-US" altLang="en-US" sz="2500">
                <a:latin typeface="Tahoma" panose="020B0604030504040204" pitchFamily="34" charset="0"/>
              </a:rPr>
              <a:t> is a set of relation schemas </a:t>
            </a:r>
            <a:br>
              <a:rPr lang="en-US" altLang="en-US" sz="2500">
                <a:latin typeface="Tahoma" panose="020B0604030504040204" pitchFamily="34" charset="0"/>
              </a:rPr>
            </a:br>
            <a:r>
              <a:rPr lang="en-US" altLang="en-US" sz="2500">
                <a:latin typeface="Tahoma" panose="020B0604030504040204" pitchFamily="34" charset="0"/>
              </a:rPr>
              <a:t>                 and a set of </a:t>
            </a:r>
            <a:r>
              <a:rPr lang="en-US" altLang="en-US" sz="2500" b="1" i="1">
                <a:latin typeface="Tahoma" panose="020B0604030504040204" pitchFamily="34" charset="0"/>
              </a:rPr>
              <a:t>integrity constraints</a:t>
            </a:r>
            <a:endParaRPr lang="en-US" altLang="en-US" sz="2500">
              <a:latin typeface="Tahoma" panose="020B0604030504040204" pitchFamily="34" charset="0"/>
            </a:endParaRPr>
          </a:p>
          <a:p>
            <a:pPr eaLnBrk="1" hangingPunct="1">
              <a:lnSpc>
                <a:spcPct val="110000"/>
              </a:lnSpc>
              <a:buClr>
                <a:schemeClr val="tx2"/>
              </a:buClr>
            </a:pPr>
            <a:endParaRPr lang="en-US" altLang="en-US" sz="2500">
              <a:latin typeface="Tahoma" panose="020B0604030504040204" pitchFamily="34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52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52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52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52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52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52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52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52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52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52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52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52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52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52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235" grpId="0" build="p" autoUpdateAnimBg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2">
            <a:extLst>
              <a:ext uri="{FF2B5EF4-FFF2-40B4-BE49-F238E27FC236}">
                <a16:creationId xmlns:a16="http://schemas.microsoft.com/office/drawing/2014/main" id="{79D052F6-6F4E-445F-9A4D-FFC831F0568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200"/>
              <a:t>Integrity Constraints (ICs)</a:t>
            </a:r>
          </a:p>
        </p:txBody>
      </p:sp>
      <p:sp>
        <p:nvSpPr>
          <p:cNvPr id="25605" name="Rectangle 3">
            <a:extLst>
              <a:ext uri="{FF2B5EF4-FFF2-40B4-BE49-F238E27FC236}">
                <a16:creationId xmlns:a16="http://schemas.microsoft.com/office/drawing/2014/main" id="{619A3236-5D0B-4DE7-9D62-742B226EA7E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81000" y="1371600"/>
            <a:ext cx="8229600" cy="4114800"/>
          </a:xfrm>
        </p:spPr>
        <p:txBody>
          <a:bodyPr/>
          <a:lstStyle/>
          <a:p>
            <a:pPr eaLnBrk="1" hangingPunct="1"/>
            <a:r>
              <a:rPr lang="en-US" altLang="en-US" b="1">
                <a:latin typeface="Arial" panose="020B0604020202020204" pitchFamily="34" charset="0"/>
              </a:rPr>
              <a:t>IC</a:t>
            </a:r>
            <a:r>
              <a:rPr lang="en-US" altLang="en-US">
                <a:latin typeface="Arial" panose="020B0604020202020204" pitchFamily="34" charset="0"/>
              </a:rPr>
              <a:t>: condition that must be true for </a:t>
            </a:r>
            <a:r>
              <a:rPr lang="en-US" altLang="en-US" i="1">
                <a:latin typeface="Arial" panose="020B0604020202020204" pitchFamily="34" charset="0"/>
              </a:rPr>
              <a:t>any </a:t>
            </a:r>
            <a:r>
              <a:rPr lang="en-US" altLang="en-US">
                <a:latin typeface="Arial" panose="020B0604020202020204" pitchFamily="34" charset="0"/>
              </a:rPr>
              <a:t>instance of the database (e.g., domain constraints)</a:t>
            </a:r>
          </a:p>
          <a:p>
            <a:pPr lvl="1" eaLnBrk="1" hangingPunct="1">
              <a:lnSpc>
                <a:spcPct val="120000"/>
              </a:lnSpc>
            </a:pPr>
            <a:r>
              <a:rPr lang="en-US" altLang="en-US">
                <a:latin typeface="Arial" panose="020B0604020202020204" pitchFamily="34" charset="0"/>
              </a:rPr>
              <a:t>A </a:t>
            </a:r>
            <a:r>
              <a:rPr lang="en-US" altLang="en-US" b="1">
                <a:latin typeface="Arial" panose="020B0604020202020204" pitchFamily="34" charset="0"/>
              </a:rPr>
              <a:t>legal</a:t>
            </a:r>
            <a:r>
              <a:rPr lang="en-US" altLang="en-US" i="1">
                <a:latin typeface="Arial" panose="020B0604020202020204" pitchFamily="34" charset="0"/>
              </a:rPr>
              <a:t> </a:t>
            </a:r>
            <a:r>
              <a:rPr lang="en-US" altLang="en-US">
                <a:latin typeface="Arial" panose="020B0604020202020204" pitchFamily="34" charset="0"/>
              </a:rPr>
              <a:t>instance of a relation is one that satisfies all specified ICs</a:t>
            </a:r>
          </a:p>
          <a:p>
            <a:pPr lvl="1" eaLnBrk="1" hangingPunct="1">
              <a:lnSpc>
                <a:spcPct val="120000"/>
              </a:lnSpc>
            </a:pPr>
            <a:r>
              <a:rPr lang="en-US" altLang="en-US">
                <a:latin typeface="Arial" panose="020B0604020202020204" pitchFamily="34" charset="0"/>
              </a:rPr>
              <a:t>ICs are </a:t>
            </a:r>
            <a:r>
              <a:rPr lang="en-US" altLang="en-US" u="sng">
                <a:latin typeface="Arial" panose="020B0604020202020204" pitchFamily="34" charset="0"/>
              </a:rPr>
              <a:t>specified </a:t>
            </a:r>
            <a:r>
              <a:rPr lang="en-US" altLang="en-US">
                <a:latin typeface="Arial" panose="020B0604020202020204" pitchFamily="34" charset="0"/>
              </a:rPr>
              <a:t>when schema is </a:t>
            </a:r>
            <a:r>
              <a:rPr lang="en-US" altLang="en-US" b="1">
                <a:latin typeface="Arial" panose="020B0604020202020204" pitchFamily="34" charset="0"/>
              </a:rPr>
              <a:t>defined</a:t>
            </a:r>
          </a:p>
          <a:p>
            <a:pPr lvl="1" eaLnBrk="1" hangingPunct="1">
              <a:lnSpc>
                <a:spcPct val="120000"/>
              </a:lnSpc>
            </a:pPr>
            <a:r>
              <a:rPr lang="en-US" altLang="en-US">
                <a:latin typeface="Arial" panose="020B0604020202020204" pitchFamily="34" charset="0"/>
              </a:rPr>
              <a:t>ICs are </a:t>
            </a:r>
            <a:r>
              <a:rPr lang="en-US" altLang="en-US" u="sng">
                <a:latin typeface="Arial" panose="020B0604020202020204" pitchFamily="34" charset="0"/>
              </a:rPr>
              <a:t>enforced </a:t>
            </a:r>
            <a:r>
              <a:rPr lang="en-US" altLang="en-US">
                <a:latin typeface="Arial" panose="020B0604020202020204" pitchFamily="34" charset="0"/>
              </a:rPr>
              <a:t>when tables are </a:t>
            </a:r>
            <a:r>
              <a:rPr lang="en-US" altLang="en-US" b="1">
                <a:latin typeface="Arial" panose="020B0604020202020204" pitchFamily="34" charset="0"/>
              </a:rPr>
              <a:t>modified</a:t>
            </a:r>
          </a:p>
          <a:p>
            <a:pPr lvl="1" eaLnBrk="1" hangingPunct="1"/>
            <a:endParaRPr lang="en-US" altLang="en-US">
              <a:latin typeface="Arial" panose="020B0604020202020204" pitchFamily="34" charset="0"/>
            </a:endParaRPr>
          </a:p>
        </p:txBody>
      </p:sp>
      <p:pic>
        <p:nvPicPr>
          <p:cNvPr id="37891" name="Picture 6">
            <a:extLst>
              <a:ext uri="{FF2B5EF4-FFF2-40B4-BE49-F238E27FC236}">
                <a16:creationId xmlns:a16="http://schemas.microsoft.com/office/drawing/2014/main" id="{70C6169D-5714-416B-917F-F953172821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7563" y="4495800"/>
            <a:ext cx="2865437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05" grpId="0" build="p" bldLvl="2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2">
            <a:extLst>
              <a:ext uri="{FF2B5EF4-FFF2-40B4-BE49-F238E27FC236}">
                <a16:creationId xmlns:a16="http://schemas.microsoft.com/office/drawing/2014/main" id="{5124CB53-F83C-4DB9-A216-A1ACF74C04C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200"/>
              <a:t>Primary Key Constraint</a:t>
            </a:r>
          </a:p>
        </p:txBody>
      </p:sp>
      <p:sp>
        <p:nvSpPr>
          <p:cNvPr id="343043" name="Rectangle 3">
            <a:extLst>
              <a:ext uri="{FF2B5EF4-FFF2-40B4-BE49-F238E27FC236}">
                <a16:creationId xmlns:a16="http://schemas.microsoft.com/office/drawing/2014/main" id="{3ABC5921-AA16-674A-9194-678460A536F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04800" y="1447800"/>
            <a:ext cx="8534400" cy="4114800"/>
          </a:xfrm>
        </p:spPr>
        <p:txBody>
          <a:bodyPr/>
          <a:lstStyle/>
          <a:p>
            <a:pPr marL="438912" indent="-457200" eaLnBrk="1" hangingPunct="1">
              <a:buFont typeface="Monotype Sorts" charset="0"/>
              <a:buChar char="o"/>
              <a:defRPr/>
            </a:pP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A set of fields is a </a:t>
            </a:r>
            <a:r>
              <a:rPr lang="en-US" b="1" dirty="0">
                <a:latin typeface="Arial" charset="0"/>
                <a:ea typeface="ＭＳ Ｐゴシック" charset="0"/>
                <a:cs typeface="ＭＳ Ｐゴシック" charset="0"/>
              </a:rPr>
              <a:t>key</a:t>
            </a:r>
            <a:r>
              <a:rPr lang="en-US" i="1" dirty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for a relation if :</a:t>
            </a:r>
          </a:p>
          <a:p>
            <a:pPr marL="971550" lvl="1" indent="-533400" eaLnBrk="1" hangingPunct="1">
              <a:buFont typeface="Wingdings" charset="0"/>
              <a:buChar char="§"/>
              <a:defRPr/>
            </a:pPr>
            <a:r>
              <a:rPr lang="en-US" dirty="0">
                <a:latin typeface="Arial" charset="0"/>
                <a:ea typeface="ＭＳ Ｐゴシック" charset="0"/>
              </a:rPr>
              <a:t>No two distinct tuples can have same values </a:t>
            </a:r>
            <a:br>
              <a:rPr lang="en-US" dirty="0">
                <a:latin typeface="Arial" charset="0"/>
                <a:ea typeface="ＭＳ Ｐゴシック" charset="0"/>
              </a:rPr>
            </a:br>
            <a:r>
              <a:rPr lang="en-US" dirty="0">
                <a:latin typeface="Arial" charset="0"/>
                <a:ea typeface="ＭＳ Ｐゴシック" charset="0"/>
              </a:rPr>
              <a:t>in all key fields</a:t>
            </a:r>
          </a:p>
          <a:p>
            <a:pPr marL="971550" lvl="1" indent="-533400" eaLnBrk="1" hangingPunct="1">
              <a:buFont typeface="Wingdings" charset="0"/>
              <a:buChar char="§"/>
              <a:defRPr/>
            </a:pPr>
            <a:endParaRPr lang="en-US" dirty="0">
              <a:latin typeface="Arial" charset="0"/>
              <a:ea typeface="ＭＳ Ｐゴシック" charset="0"/>
            </a:endParaRPr>
          </a:p>
          <a:p>
            <a:pPr marL="533400" indent="-533400" eaLnBrk="1" hangingPunct="1">
              <a:buFont typeface="Wingdings" charset="0"/>
              <a:buNone/>
              <a:defRPr/>
            </a:pP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 marL="182880" indent="-457200" eaLnBrk="1" hangingPunct="1">
              <a:buFont typeface="Monotype Sorts" charset="0"/>
              <a:buChar char="o"/>
              <a:defRPr/>
            </a:pP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If there is more than one key for a relation: </a:t>
            </a:r>
          </a:p>
          <a:p>
            <a:pPr marL="971550" lvl="1" indent="-533400" eaLnBrk="1" hangingPunct="1">
              <a:lnSpc>
                <a:spcPct val="110000"/>
              </a:lnSpc>
              <a:buFont typeface="Wingdings" charset="0"/>
              <a:buChar char="§"/>
              <a:defRPr/>
            </a:pPr>
            <a:r>
              <a:rPr lang="en-US" dirty="0">
                <a:latin typeface="Arial" charset="0"/>
                <a:ea typeface="ＭＳ Ｐゴシック" charset="0"/>
              </a:rPr>
              <a:t>Each is called a candidate key</a:t>
            </a:r>
          </a:p>
          <a:p>
            <a:pPr marL="971550" lvl="1" indent="-533400" eaLnBrk="1" hangingPunct="1">
              <a:lnSpc>
                <a:spcPct val="110000"/>
              </a:lnSpc>
              <a:buFont typeface="Wingdings" charset="0"/>
              <a:buChar char="§"/>
              <a:defRPr/>
            </a:pPr>
            <a:r>
              <a:rPr lang="en-US" dirty="0">
                <a:latin typeface="Arial" charset="0"/>
                <a:ea typeface="ＭＳ Ｐゴシック" charset="0"/>
              </a:rPr>
              <a:t>One candidate key is designated as the </a:t>
            </a:r>
            <a:r>
              <a:rPr lang="en-US" b="1" i="1" dirty="0">
                <a:latin typeface="Arial" charset="0"/>
                <a:ea typeface="ＭＳ Ｐゴシック" charset="0"/>
              </a:rPr>
              <a:t>primary</a:t>
            </a:r>
            <a:r>
              <a:rPr lang="en-US" b="1" dirty="0">
                <a:latin typeface="Arial" charset="0"/>
                <a:ea typeface="ＭＳ Ｐゴシック" charset="0"/>
              </a:rPr>
              <a:t> key</a:t>
            </a:r>
          </a:p>
          <a:p>
            <a:pPr marL="971550" lvl="1" indent="-533400" eaLnBrk="1" hangingPunct="1">
              <a:lnSpc>
                <a:spcPct val="110000"/>
              </a:lnSpc>
              <a:buFont typeface="Wingdings" charset="0"/>
              <a:buChar char="§"/>
              <a:defRPr/>
            </a:pPr>
            <a:r>
              <a:rPr lang="en-US" dirty="0">
                <a:latin typeface="Arial" charset="0"/>
                <a:ea typeface="ＭＳ Ｐゴシック" charset="0"/>
              </a:rPr>
              <a:t>Other candidate key(s) are designated as </a:t>
            </a:r>
            <a:r>
              <a:rPr lang="en-US" b="1" dirty="0">
                <a:latin typeface="Arial" charset="0"/>
                <a:ea typeface="ＭＳ Ｐゴシック" charset="0"/>
              </a:rPr>
              <a:t>alternative</a:t>
            </a:r>
            <a:r>
              <a:rPr lang="en-US" dirty="0">
                <a:latin typeface="Arial" charset="0"/>
                <a:ea typeface="ＭＳ Ｐゴシック" charset="0"/>
              </a:rPr>
              <a:t> or </a:t>
            </a:r>
            <a:r>
              <a:rPr lang="en-US" b="1" i="1" dirty="0">
                <a:latin typeface="Arial" charset="0"/>
                <a:ea typeface="ＭＳ Ｐゴシック" charset="0"/>
              </a:rPr>
              <a:t>unique</a:t>
            </a:r>
            <a:r>
              <a:rPr lang="en-US" b="1" dirty="0">
                <a:latin typeface="Arial" charset="0"/>
                <a:ea typeface="ＭＳ Ｐゴシック" charset="0"/>
              </a:rPr>
              <a:t> key(s)</a:t>
            </a:r>
          </a:p>
          <a:p>
            <a:pPr marL="438150" lvl="1" indent="0" eaLnBrk="1" hangingPunct="1">
              <a:buFont typeface="Wingdings" panose="05000000000000000000" pitchFamily="2" charset="2"/>
              <a:buNone/>
              <a:defRPr/>
            </a:pPr>
            <a:endParaRPr lang="en-US" b="1" dirty="0">
              <a:latin typeface="Arial" charset="0"/>
              <a:ea typeface="ＭＳ Ｐゴシック" charset="0"/>
            </a:endParaRPr>
          </a:p>
          <a:p>
            <a:pPr marL="533400" indent="-533400" eaLnBrk="1" hangingPunct="1">
              <a:buFont typeface="Monotype Sorts" charset="0"/>
              <a:buChar char="o"/>
              <a:defRPr/>
            </a:pP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38915" name="Picture 5">
            <a:extLst>
              <a:ext uri="{FF2B5EF4-FFF2-40B4-BE49-F238E27FC236}">
                <a16:creationId xmlns:a16="http://schemas.microsoft.com/office/drawing/2014/main" id="{234F6B5C-A8E4-41EF-8430-30E36C028A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4088" y="1143000"/>
            <a:ext cx="1611312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6671920-BAD8-453B-969B-324C9853A0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5400000">
            <a:off x="7404100" y="3082925"/>
            <a:ext cx="1058863" cy="1293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0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0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0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0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0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0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304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2">
            <a:extLst>
              <a:ext uri="{FF2B5EF4-FFF2-40B4-BE49-F238E27FC236}">
                <a16:creationId xmlns:a16="http://schemas.microsoft.com/office/drawing/2014/main" id="{3D887463-D4E6-4F32-B372-F9C7E245667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09600" y="76200"/>
            <a:ext cx="8001000" cy="762000"/>
          </a:xfrm>
        </p:spPr>
        <p:txBody>
          <a:bodyPr/>
          <a:lstStyle/>
          <a:p>
            <a:pPr eaLnBrk="1" hangingPunct="1"/>
            <a:r>
              <a:rPr lang="en-US" altLang="en-US"/>
              <a:t>Performance Requirements</a:t>
            </a:r>
          </a:p>
        </p:txBody>
      </p:sp>
      <p:sp>
        <p:nvSpPr>
          <p:cNvPr id="47107" name="Rectangle 3" descr="Rectangle: Click to edit Master text styles&#10;Second level&#10;Third level&#10;Fourth level&#10;Fifth level">
            <a:extLst>
              <a:ext uri="{FF2B5EF4-FFF2-40B4-BE49-F238E27FC236}">
                <a16:creationId xmlns:a16="http://schemas.microsoft.com/office/drawing/2014/main" id="{8A9988EC-3222-C649-8FAD-C9C8AF6BD45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04800" y="1219200"/>
            <a:ext cx="7772400" cy="53340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 typeface="Monotype Sorts" charset="2"/>
              <a:buChar char="o"/>
              <a:defRPr/>
            </a:pPr>
            <a:r>
              <a:rPr lang="en-US" sz="2800" dirty="0">
                <a:ea typeface="ＭＳ Ｐゴシック" charset="-128"/>
                <a:cs typeface="ＭＳ Ｐゴシック" charset="-128"/>
              </a:rPr>
              <a:t> Abstraction</a:t>
            </a:r>
          </a:p>
          <a:p>
            <a:pPr lvl="1" eaLnBrk="1" hangingPunct="1">
              <a:lnSpc>
                <a:spcPct val="90000"/>
              </a:lnSpc>
              <a:buFont typeface="Wingdings" charset="2"/>
              <a:buChar char="§"/>
              <a:defRPr/>
            </a:pPr>
            <a:r>
              <a:rPr lang="en-US" dirty="0">
                <a:ea typeface="ＭＳ Ｐゴシック" pitchFamily="37" charset="-128"/>
              </a:rPr>
              <a:t>Data abstraction</a:t>
            </a:r>
          </a:p>
          <a:p>
            <a:pPr lvl="1" eaLnBrk="1" hangingPunct="1">
              <a:lnSpc>
                <a:spcPct val="90000"/>
              </a:lnSpc>
              <a:buFont typeface="Wingdings" charset="2"/>
              <a:buChar char="§"/>
              <a:defRPr/>
            </a:pPr>
            <a:r>
              <a:rPr lang="en-US" dirty="0">
                <a:ea typeface="ＭＳ Ｐゴシック" pitchFamily="37" charset="-128"/>
              </a:rPr>
              <a:t>Execution abstraction</a:t>
            </a:r>
          </a:p>
          <a:p>
            <a:pPr eaLnBrk="1" hangingPunct="1">
              <a:lnSpc>
                <a:spcPct val="90000"/>
              </a:lnSpc>
              <a:buFont typeface="Monotype Sorts" charset="2"/>
              <a:buChar char="o"/>
              <a:defRPr/>
            </a:pPr>
            <a:endParaRPr lang="en-US" sz="1200" dirty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ea typeface="ＭＳ Ｐゴシック" charset="-128"/>
              <a:cs typeface="ＭＳ Ｐゴシック" charset="-128"/>
            </a:endParaRPr>
          </a:p>
          <a:p>
            <a:pPr eaLnBrk="1" hangingPunct="1">
              <a:lnSpc>
                <a:spcPct val="90000"/>
              </a:lnSpc>
              <a:buFont typeface="Monotype Sorts" charset="2"/>
              <a:buChar char="o"/>
              <a:defRPr/>
            </a:pPr>
            <a:r>
              <a:rPr lang="en-US" sz="2800" dirty="0">
                <a:ea typeface="ＭＳ Ｐゴシック" charset="-128"/>
                <a:cs typeface="ＭＳ Ｐゴシック" charset="-128"/>
              </a:rPr>
              <a:t> Reliability</a:t>
            </a:r>
          </a:p>
          <a:p>
            <a:pPr lvl="1" eaLnBrk="1" hangingPunct="1">
              <a:lnSpc>
                <a:spcPct val="90000"/>
              </a:lnSpc>
              <a:buFont typeface="Wingdings" charset="2"/>
              <a:buChar char="§"/>
              <a:defRPr/>
            </a:pPr>
            <a:r>
              <a:rPr lang="en-US" dirty="0">
                <a:ea typeface="ＭＳ Ｐゴシック" pitchFamily="37" charset="-128"/>
              </a:rPr>
              <a:t>High availability: recovery time is </a:t>
            </a:r>
            <a:r>
              <a:rPr lang="en-US" i="1" dirty="0">
                <a:ea typeface="ＭＳ Ｐゴシック" pitchFamily="37" charset="-128"/>
              </a:rPr>
              <a:t>short</a:t>
            </a:r>
          </a:p>
          <a:p>
            <a:pPr lvl="1" eaLnBrk="1" hangingPunct="1">
              <a:lnSpc>
                <a:spcPct val="90000"/>
              </a:lnSpc>
              <a:buFont typeface="Wingdings" charset="2"/>
              <a:buChar char="§"/>
              <a:defRPr/>
            </a:pPr>
            <a:r>
              <a:rPr lang="en-US" dirty="0">
                <a:ea typeface="ＭＳ Ｐゴシック" pitchFamily="37" charset="-128"/>
              </a:rPr>
              <a:t>Trusted/Quality data </a:t>
            </a:r>
          </a:p>
          <a:p>
            <a:pPr eaLnBrk="1" hangingPunct="1">
              <a:lnSpc>
                <a:spcPct val="90000"/>
              </a:lnSpc>
              <a:buFont typeface="Monotype Sorts" charset="2"/>
              <a:buChar char="o"/>
              <a:defRPr/>
            </a:pPr>
            <a:endParaRPr lang="en-US" sz="1400" i="1" dirty="0">
              <a:ea typeface="ＭＳ Ｐゴシック" charset="-128"/>
              <a:cs typeface="ＭＳ Ｐゴシック" charset="-128"/>
            </a:endParaRPr>
          </a:p>
          <a:p>
            <a:pPr eaLnBrk="1" hangingPunct="1">
              <a:lnSpc>
                <a:spcPct val="90000"/>
              </a:lnSpc>
              <a:buFont typeface="Monotype Sorts" charset="2"/>
              <a:buChar char="o"/>
              <a:defRPr/>
            </a:pPr>
            <a:r>
              <a:rPr lang="en-US" sz="2800" dirty="0">
                <a:ea typeface="ＭＳ Ｐゴシック" charset="-128"/>
                <a:cs typeface="ＭＳ Ｐゴシック" charset="-128"/>
              </a:rPr>
              <a:t> Efficiency/Performance </a:t>
            </a:r>
          </a:p>
          <a:p>
            <a:pPr lvl="1" eaLnBrk="1" hangingPunct="1">
              <a:lnSpc>
                <a:spcPct val="90000"/>
              </a:lnSpc>
              <a:buFont typeface="Wingdings" charset="2"/>
              <a:buChar char="§"/>
              <a:defRPr/>
            </a:pPr>
            <a:r>
              <a:rPr lang="en-US" dirty="0">
                <a:ea typeface="ＭＳ Ｐゴシック" pitchFamily="37" charset="-128"/>
              </a:rPr>
              <a:t>High throughput</a:t>
            </a:r>
          </a:p>
          <a:p>
            <a:pPr lvl="1" eaLnBrk="1" hangingPunct="1">
              <a:lnSpc>
                <a:spcPct val="90000"/>
              </a:lnSpc>
              <a:buFont typeface="Wingdings" charset="2"/>
              <a:buNone/>
              <a:defRPr/>
            </a:pPr>
            <a:r>
              <a:rPr lang="en-US" dirty="0">
                <a:ea typeface="ＭＳ Ｐゴシック" pitchFamily="37" charset="-128"/>
              </a:rPr>
              <a:t>   (Committed transactions per unit time)</a:t>
            </a:r>
          </a:p>
          <a:p>
            <a:pPr lvl="1" eaLnBrk="1" hangingPunct="1">
              <a:lnSpc>
                <a:spcPct val="90000"/>
              </a:lnSpc>
              <a:buFont typeface="Wingdings" charset="2"/>
              <a:buChar char="§"/>
              <a:defRPr/>
            </a:pPr>
            <a:r>
              <a:rPr lang="en-US" dirty="0">
                <a:ea typeface="ＭＳ Ｐゴシック" pitchFamily="37" charset="-128"/>
              </a:rPr>
              <a:t>Short or bounded response time</a:t>
            </a:r>
          </a:p>
          <a:p>
            <a:pPr lvl="1" eaLnBrk="1" hangingPunct="1">
              <a:lnSpc>
                <a:spcPct val="90000"/>
              </a:lnSpc>
              <a:buFont typeface="Wingdings" charset="2"/>
              <a:buChar char="§"/>
              <a:defRPr/>
            </a:pPr>
            <a:r>
              <a:rPr lang="en-US" dirty="0">
                <a:ea typeface="ＭＳ Ｐゴシック" pitchFamily="37" charset="-128"/>
              </a:rPr>
              <a:t>Energy Efficiency</a:t>
            </a:r>
          </a:p>
        </p:txBody>
      </p:sp>
      <p:pic>
        <p:nvPicPr>
          <p:cNvPr id="47108" name="Picture 4" descr="TN00194_">
            <a:extLst>
              <a:ext uri="{FF2B5EF4-FFF2-40B4-BE49-F238E27FC236}">
                <a16:creationId xmlns:a16="http://schemas.microsoft.com/office/drawing/2014/main" id="{EAA05EE3-B7BF-4ED3-96D2-AD475AACAD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4267200"/>
            <a:ext cx="2209800" cy="1982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7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7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7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7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71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71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71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71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71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71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71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71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71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71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710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710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4710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710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710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710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4710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4710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4710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4710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107" grpId="0" build="p" autoUpdateAnimBg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2">
            <a:extLst>
              <a:ext uri="{FF2B5EF4-FFF2-40B4-BE49-F238E27FC236}">
                <a16:creationId xmlns:a16="http://schemas.microsoft.com/office/drawing/2014/main" id="{41CC7F05-B55E-4E8F-BCD4-5D17BF63878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200"/>
              <a:t>Example of Keys</a:t>
            </a:r>
          </a:p>
        </p:txBody>
      </p:sp>
      <p:graphicFrame>
        <p:nvGraphicFramePr>
          <p:cNvPr id="344067" name="Group 3">
            <a:extLst>
              <a:ext uri="{FF2B5EF4-FFF2-40B4-BE49-F238E27FC236}">
                <a16:creationId xmlns:a16="http://schemas.microsoft.com/office/drawing/2014/main" id="{B9DE7477-8139-664B-A39C-E3FD89EF21D1}"/>
              </a:ext>
            </a:extLst>
          </p:cNvPr>
          <p:cNvGraphicFramePr>
            <a:graphicFrameLocks noGrp="1"/>
          </p:cNvGraphicFramePr>
          <p:nvPr>
            <p:ph sz="half" idx="1"/>
          </p:nvPr>
        </p:nvGraphicFramePr>
        <p:xfrm>
          <a:off x="1752600" y="1539875"/>
          <a:ext cx="5638800" cy="1584336"/>
        </p:xfrm>
        <a:graphic>
          <a:graphicData uri="http://schemas.openxmlformats.org/drawingml/2006/table">
            <a:tbl>
              <a:tblPr/>
              <a:tblGrid>
                <a:gridCol w="1066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9608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charset="0"/>
                          <a:ea typeface="ＭＳ Ｐゴシック" charset="0"/>
                          <a:cs typeface="ＭＳ Ｐゴシック" charset="0"/>
                        </a:rPr>
                        <a:t>SID</a:t>
                      </a:r>
                    </a:p>
                  </a:txBody>
                  <a:tcPr marT="45642" marB="4564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charset="0"/>
                          <a:ea typeface="ＭＳ Ｐゴシック" charset="0"/>
                          <a:cs typeface="ＭＳ Ｐゴシック" charset="0"/>
                        </a:rPr>
                        <a:t>Name</a:t>
                      </a:r>
                    </a:p>
                  </a:txBody>
                  <a:tcPr marT="45642" marB="4564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20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charset="0"/>
                          <a:ea typeface="ＭＳ Ｐゴシック" charset="0"/>
                          <a:cs typeface="ＭＳ Ｐゴシック" charset="0"/>
                        </a:rPr>
                        <a:t>Login</a:t>
                      </a:r>
                    </a:p>
                  </a:txBody>
                  <a:tcPr marT="45642" marB="4564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charset="0"/>
                          <a:ea typeface="ＭＳ Ｐゴシック" charset="0"/>
                          <a:cs typeface="ＭＳ Ｐゴシック" charset="0"/>
                        </a:rPr>
                        <a:t>Age</a:t>
                      </a:r>
                    </a:p>
                  </a:txBody>
                  <a:tcPr marT="45642" marB="4564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charset="0"/>
                          <a:ea typeface="ＭＳ Ｐゴシック" charset="0"/>
                          <a:cs typeface="ＭＳ Ｐゴシック" charset="0"/>
                        </a:rPr>
                        <a:t>GPA</a:t>
                      </a:r>
                    </a:p>
                  </a:txBody>
                  <a:tcPr marT="45642" marB="4564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546007</a:t>
                      </a:r>
                    </a:p>
                  </a:txBody>
                  <a:tcPr marT="45642" marB="4564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Jones</a:t>
                      </a:r>
                    </a:p>
                  </a:txBody>
                  <a:tcPr marT="45642" marB="4564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jones@cs</a:t>
                      </a:r>
                    </a:p>
                  </a:txBody>
                  <a:tcPr marT="45642" marB="4564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18</a:t>
                      </a:r>
                    </a:p>
                  </a:txBody>
                  <a:tcPr marT="45642" marB="4564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3.4</a:t>
                      </a:r>
                    </a:p>
                  </a:txBody>
                  <a:tcPr marT="45642" marB="4564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546100</a:t>
                      </a:r>
                    </a:p>
                  </a:txBody>
                  <a:tcPr marT="45642" marB="4564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Smith</a:t>
                      </a:r>
                    </a:p>
                  </a:txBody>
                  <a:tcPr marT="45642" marB="4564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smith@ee</a:t>
                      </a:r>
                    </a:p>
                  </a:txBody>
                  <a:tcPr marT="45642" marB="4564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18</a:t>
                      </a:r>
                    </a:p>
                  </a:txBody>
                  <a:tcPr marT="45642" marB="4564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3.2</a:t>
                      </a:r>
                    </a:p>
                  </a:txBody>
                  <a:tcPr marT="45642" marB="4564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546500</a:t>
                      </a:r>
                    </a:p>
                  </a:txBody>
                  <a:tcPr marT="45642" marB="4564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Smith</a:t>
                      </a:r>
                    </a:p>
                  </a:txBody>
                  <a:tcPr marT="45642" marB="4564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smith@math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642" marB="4564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19</a:t>
                      </a:r>
                    </a:p>
                  </a:txBody>
                  <a:tcPr marT="45642" marB="4564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3.8</a:t>
                      </a:r>
                    </a:p>
                  </a:txBody>
                  <a:tcPr marT="45642" marB="4564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44099" name="Rectangle 35">
            <a:extLst>
              <a:ext uri="{FF2B5EF4-FFF2-40B4-BE49-F238E27FC236}">
                <a16:creationId xmlns:a16="http://schemas.microsoft.com/office/drawing/2014/main" id="{A959BA7B-9D5C-4ACC-A443-E19B9D725315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566738" y="4191000"/>
            <a:ext cx="8001000" cy="1676400"/>
          </a:xfrm>
        </p:spPr>
        <p:txBody>
          <a:bodyPr/>
          <a:lstStyle/>
          <a:p>
            <a:pPr eaLnBrk="1" hangingPunct="1">
              <a:lnSpc>
                <a:spcPct val="120000"/>
              </a:lnSpc>
            </a:pPr>
            <a:r>
              <a:rPr lang="en-US" altLang="en-US" b="1">
                <a:latin typeface="Arial" panose="020B0604020202020204" pitchFamily="34" charset="0"/>
              </a:rPr>
              <a:t>Candidate Keys:</a:t>
            </a:r>
            <a:r>
              <a:rPr lang="en-US" altLang="en-US">
                <a:latin typeface="Arial" panose="020B0604020202020204" pitchFamily="34" charset="0"/>
              </a:rPr>
              <a:t> </a:t>
            </a:r>
            <a:r>
              <a:rPr lang="en-US" altLang="en-US" i="1">
                <a:latin typeface="Arial" panose="020B0604020202020204" pitchFamily="34" charset="0"/>
              </a:rPr>
              <a:t>SID</a:t>
            </a:r>
            <a:r>
              <a:rPr lang="en-US" altLang="en-US">
                <a:latin typeface="Arial" panose="020B0604020202020204" pitchFamily="34" charset="0"/>
              </a:rPr>
              <a:t>, and </a:t>
            </a:r>
            <a:r>
              <a:rPr lang="en-US" altLang="en-US" i="1">
                <a:latin typeface="Arial" panose="020B0604020202020204" pitchFamily="34" charset="0"/>
              </a:rPr>
              <a:t>Login</a:t>
            </a:r>
          </a:p>
          <a:p>
            <a:pPr eaLnBrk="1" hangingPunct="1">
              <a:lnSpc>
                <a:spcPct val="120000"/>
              </a:lnSpc>
            </a:pPr>
            <a:r>
              <a:rPr lang="en-US" altLang="en-US" b="1">
                <a:latin typeface="Arial" panose="020B0604020202020204" pitchFamily="34" charset="0"/>
              </a:rPr>
              <a:t>Primary Key:</a:t>
            </a:r>
            <a:r>
              <a:rPr lang="en-US" altLang="en-US">
                <a:latin typeface="Arial" panose="020B0604020202020204" pitchFamily="34" charset="0"/>
              </a:rPr>
              <a:t> </a:t>
            </a:r>
            <a:r>
              <a:rPr lang="en-US" altLang="en-US" i="1">
                <a:latin typeface="Arial" panose="020B0604020202020204" pitchFamily="34" charset="0"/>
              </a:rPr>
              <a:t>SID</a:t>
            </a:r>
          </a:p>
          <a:p>
            <a:pPr eaLnBrk="1" hangingPunct="1">
              <a:lnSpc>
                <a:spcPct val="120000"/>
              </a:lnSpc>
            </a:pPr>
            <a:r>
              <a:rPr lang="en-US" altLang="en-US" b="1">
                <a:latin typeface="Arial" panose="020B0604020202020204" pitchFamily="34" charset="0"/>
              </a:rPr>
              <a:t>Unique Key:</a:t>
            </a:r>
            <a:r>
              <a:rPr lang="en-US" altLang="en-US">
                <a:latin typeface="Arial" panose="020B0604020202020204" pitchFamily="34" charset="0"/>
              </a:rPr>
              <a:t> </a:t>
            </a:r>
            <a:r>
              <a:rPr lang="en-US" altLang="en-US" i="1">
                <a:latin typeface="Arial" panose="020B0604020202020204" pitchFamily="34" charset="0"/>
              </a:rPr>
              <a:t>Login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4099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Rectangle 2">
            <a:extLst>
              <a:ext uri="{FF2B5EF4-FFF2-40B4-BE49-F238E27FC236}">
                <a16:creationId xmlns:a16="http://schemas.microsoft.com/office/drawing/2014/main" id="{00C6F1AA-411B-4F62-9EAC-20B4371D22E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Example Table Schema in SQL</a:t>
            </a:r>
          </a:p>
        </p:txBody>
      </p:sp>
      <p:sp>
        <p:nvSpPr>
          <p:cNvPr id="40962" name="Rectangle 3" descr="Rectangle: Click to edit Master text styles&#10;Second level&#10;Third level&#10;Fourth level&#10;Fifth level">
            <a:extLst>
              <a:ext uri="{FF2B5EF4-FFF2-40B4-BE49-F238E27FC236}">
                <a16:creationId xmlns:a16="http://schemas.microsoft.com/office/drawing/2014/main" id="{B113ECFB-6D61-492F-A646-DE5D5B084C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81000" y="1219200"/>
            <a:ext cx="8534400" cy="5181600"/>
          </a:xfrm>
        </p:spPr>
        <p:txBody>
          <a:bodyPr/>
          <a:lstStyle/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en-US">
                <a:solidFill>
                  <a:srgbClr val="032794"/>
                </a:solidFill>
                <a:latin typeface="Tahoma" panose="020B0604030504040204" pitchFamily="34" charset="0"/>
              </a:rPr>
              <a:t>Schema of STUDENT(SID, </a:t>
            </a:r>
            <a:r>
              <a:rPr lang="en-US" altLang="en-US">
                <a:solidFill>
                  <a:srgbClr val="FF0000"/>
                </a:solidFill>
                <a:latin typeface="Tahoma" panose="020B0604030504040204" pitchFamily="34" charset="0"/>
              </a:rPr>
              <a:t>Login</a:t>
            </a:r>
            <a:r>
              <a:rPr lang="en-US" altLang="en-US">
                <a:solidFill>
                  <a:srgbClr val="032794"/>
                </a:solidFill>
                <a:latin typeface="Tahoma" panose="020B0604030504040204" pitchFamily="34" charset="0"/>
              </a:rPr>
              <a:t>, Name, Major, GPA)</a:t>
            </a:r>
            <a:endParaRPr lang="en-US" altLang="en-US">
              <a:solidFill>
                <a:srgbClr val="032794"/>
              </a:solidFill>
              <a:latin typeface="Arial Narrow" panose="020B0606020202030204" pitchFamily="34" charset="0"/>
            </a:endParaRPr>
          </a:p>
          <a:p>
            <a:pPr eaLnBrk="1" hangingPunct="1">
              <a:lnSpc>
                <a:spcPct val="50000"/>
              </a:lnSpc>
              <a:buFont typeface="Wingdings" panose="05000000000000000000" pitchFamily="2" charset="2"/>
              <a:buNone/>
            </a:pPr>
            <a:endParaRPr lang="en-US" altLang="en-US" sz="1400" b="1">
              <a:latin typeface="Arial Narrow" panose="020B0606020202030204" pitchFamily="34" charset="0"/>
            </a:endParaRP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b="1">
                <a:latin typeface="Arial Narrow" panose="020B0606020202030204" pitchFamily="34" charset="0"/>
              </a:rPr>
              <a:t>           </a:t>
            </a:r>
            <a:r>
              <a:rPr lang="en-US" altLang="en-US" sz="2300" b="1">
                <a:latin typeface="Arial Narrow" panose="020B0606020202030204" pitchFamily="34" charset="0"/>
              </a:rPr>
              <a:t>CREATE TABLE  </a:t>
            </a:r>
            <a:r>
              <a:rPr lang="en-US" altLang="en-US" sz="2300">
                <a:latin typeface="Arial Narrow" panose="020B0606020202030204" pitchFamily="34" charset="0"/>
              </a:rPr>
              <a:t>STUDENT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300">
                <a:latin typeface="Arial Narrow" panose="020B0606020202030204" pitchFamily="34" charset="0"/>
              </a:rPr>
              <a:t>           (     SID      INTEGER   </a:t>
            </a:r>
            <a:r>
              <a:rPr lang="en-US" altLang="en-US" sz="2300" b="1">
                <a:latin typeface="Arial Narrow" panose="020B0606020202030204" pitchFamily="34" charset="0"/>
              </a:rPr>
              <a:t>NOT NULL</a:t>
            </a:r>
            <a:r>
              <a:rPr lang="en-US" altLang="en-US" sz="2300">
                <a:latin typeface="Arial Narrow" panose="020B0606020202030204" pitchFamily="34" charset="0"/>
              </a:rPr>
              <a:t>, 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300">
                <a:latin typeface="Arial Narrow" panose="020B0606020202030204" pitchFamily="34" charset="0"/>
              </a:rPr>
              <a:t>                 Login     CHAR(15),</a:t>
            </a:r>
          </a:p>
          <a:p>
            <a:pPr lvl="1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300">
                <a:latin typeface="Arial Narrow" panose="020B0606020202030204" pitchFamily="34" charset="0"/>
              </a:rPr>
              <a:t>          Name   CHAR(20), </a:t>
            </a:r>
          </a:p>
          <a:p>
            <a:pPr lvl="1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300">
                <a:latin typeface="Arial Narrow" panose="020B0606020202030204" pitchFamily="34" charset="0"/>
              </a:rPr>
              <a:t>          Major    CHAR(4),</a:t>
            </a:r>
          </a:p>
          <a:p>
            <a:pPr lvl="1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300">
                <a:latin typeface="Arial Narrow" panose="020B0606020202030204" pitchFamily="34" charset="0"/>
              </a:rPr>
              <a:t>          GPA     DEC(3,2), </a:t>
            </a:r>
          </a:p>
          <a:p>
            <a:pPr lvl="1" eaLnBrk="1" hangingPunct="1">
              <a:lnSpc>
                <a:spcPct val="140000"/>
              </a:lnSpc>
              <a:buFont typeface="Wingdings" panose="05000000000000000000" pitchFamily="2" charset="2"/>
              <a:buNone/>
            </a:pPr>
            <a:r>
              <a:rPr lang="en-US" altLang="en-US" sz="2300" b="1">
                <a:latin typeface="Arial Narrow" panose="020B0606020202030204" pitchFamily="34" charset="0"/>
              </a:rPr>
              <a:t>           CONSTRAINT</a:t>
            </a:r>
            <a:r>
              <a:rPr lang="en-US" altLang="en-US" sz="2300">
                <a:latin typeface="Arial Narrow" panose="020B0606020202030204" pitchFamily="34" charset="0"/>
              </a:rPr>
              <a:t> STUDENT_PK </a:t>
            </a:r>
          </a:p>
          <a:p>
            <a:pPr lvl="1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300" b="1">
                <a:latin typeface="Arial Narrow" panose="020B0606020202030204" pitchFamily="34" charset="0"/>
              </a:rPr>
              <a:t>                PRIMARY KEY </a:t>
            </a:r>
            <a:r>
              <a:rPr lang="en-US" altLang="en-US" sz="2300">
                <a:latin typeface="Arial Narrow" panose="020B0606020202030204" pitchFamily="34" charset="0"/>
              </a:rPr>
              <a:t>(SID),</a:t>
            </a:r>
          </a:p>
          <a:p>
            <a:pPr lvl="1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300" b="1">
                <a:latin typeface="Arial Narrow" panose="020B0606020202030204" pitchFamily="34" charset="0"/>
              </a:rPr>
              <a:t>           CONSTRAINT</a:t>
            </a:r>
            <a:r>
              <a:rPr lang="en-US" altLang="en-US" sz="2300">
                <a:latin typeface="Arial Narrow" panose="020B0606020202030204" pitchFamily="34" charset="0"/>
              </a:rPr>
              <a:t> STUDENT_UN </a:t>
            </a:r>
          </a:p>
          <a:p>
            <a:pPr lvl="1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300" b="1">
                <a:latin typeface="Arial Narrow" panose="020B0606020202030204" pitchFamily="34" charset="0"/>
              </a:rPr>
              <a:t>                UNIQUE </a:t>
            </a:r>
            <a:r>
              <a:rPr lang="en-US" altLang="en-US" sz="2300">
                <a:latin typeface="Arial Narrow" panose="020B0606020202030204" pitchFamily="34" charset="0"/>
              </a:rPr>
              <a:t>(Login)                   </a:t>
            </a:r>
            <a:r>
              <a:rPr lang="en-US" altLang="en-US" sz="2200">
                <a:latin typeface="Arial Narrow" panose="020B0606020202030204" pitchFamily="34" charset="0"/>
              </a:rPr>
              <a:t>-- UNIQUE  can take NULL </a:t>
            </a:r>
            <a:r>
              <a:rPr lang="en-US" altLang="en-US">
                <a:latin typeface="Arial Narrow" panose="020B0606020202030204" pitchFamily="34" charset="0"/>
              </a:rPr>
              <a:t>values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>
                <a:latin typeface="Arial Narrow" panose="020B0606020202030204" pitchFamily="34" charset="0"/>
              </a:rPr>
              <a:t>         </a:t>
            </a:r>
            <a:r>
              <a:rPr lang="en-US" altLang="en-US" sz="2300">
                <a:latin typeface="Arial Narrow" panose="020B0606020202030204" pitchFamily="34" charset="0"/>
              </a:rPr>
              <a:t>   ); 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>
                <a:latin typeface="Arial Narrow" panose="020B0606020202030204" pitchFamily="34" charset="0"/>
              </a:rPr>
              <a:t> </a:t>
            </a:r>
          </a:p>
        </p:txBody>
      </p:sp>
    </p:spTree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2">
            <a:extLst>
              <a:ext uri="{FF2B5EF4-FFF2-40B4-BE49-F238E27FC236}">
                <a16:creationId xmlns:a16="http://schemas.microsoft.com/office/drawing/2014/main" id="{5DDB3A9D-9AA7-48A7-B6F8-3C6FB83F7E7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Example Table Schema in SQL (2)</a:t>
            </a:r>
          </a:p>
        </p:txBody>
      </p:sp>
      <p:sp>
        <p:nvSpPr>
          <p:cNvPr id="43010" name="Rectangle 3" descr="Rectangle: Click to edit Master text styles&#10;Second level&#10;Third level&#10;Fourth level&#10;Fifth level">
            <a:extLst>
              <a:ext uri="{FF2B5EF4-FFF2-40B4-BE49-F238E27FC236}">
                <a16:creationId xmlns:a16="http://schemas.microsoft.com/office/drawing/2014/main" id="{A63BF190-1117-4972-9212-DC24A55CFCB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81000" y="1219200"/>
            <a:ext cx="8534400" cy="5181600"/>
          </a:xfrm>
        </p:spPr>
        <p:txBody>
          <a:bodyPr/>
          <a:lstStyle/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en-US">
                <a:solidFill>
                  <a:srgbClr val="032794"/>
                </a:solidFill>
                <a:latin typeface="Tahoma" panose="020B0604030504040204" pitchFamily="34" charset="0"/>
              </a:rPr>
              <a:t>Schema of STUDENT(SID, </a:t>
            </a:r>
            <a:r>
              <a:rPr lang="en-US" altLang="en-US">
                <a:latin typeface="Tahoma" panose="020B0604030504040204" pitchFamily="34" charset="0"/>
              </a:rPr>
              <a:t>Login</a:t>
            </a:r>
            <a:r>
              <a:rPr lang="en-US" altLang="en-US">
                <a:solidFill>
                  <a:srgbClr val="032794"/>
                </a:solidFill>
                <a:latin typeface="Tahoma" panose="020B0604030504040204" pitchFamily="34" charset="0"/>
              </a:rPr>
              <a:t>, Name, </a:t>
            </a:r>
            <a:r>
              <a:rPr lang="en-US" altLang="en-US">
                <a:solidFill>
                  <a:srgbClr val="FF0000"/>
                </a:solidFill>
                <a:latin typeface="Tahoma" panose="020B0604030504040204" pitchFamily="34" charset="0"/>
              </a:rPr>
              <a:t>SSN</a:t>
            </a:r>
            <a:r>
              <a:rPr lang="en-US" altLang="en-US">
                <a:solidFill>
                  <a:srgbClr val="032794"/>
                </a:solidFill>
                <a:latin typeface="Tahoma" panose="020B0604030504040204" pitchFamily="34" charset="0"/>
              </a:rPr>
              <a:t>, GPA)</a:t>
            </a:r>
            <a:endParaRPr lang="en-US" altLang="en-US">
              <a:solidFill>
                <a:srgbClr val="032794"/>
              </a:solidFill>
              <a:latin typeface="Arial Narrow" panose="020B0606020202030204" pitchFamily="34" charset="0"/>
            </a:endParaRPr>
          </a:p>
          <a:p>
            <a:pPr eaLnBrk="1" hangingPunct="1">
              <a:lnSpc>
                <a:spcPct val="50000"/>
              </a:lnSpc>
              <a:buFont typeface="Wingdings" panose="05000000000000000000" pitchFamily="2" charset="2"/>
              <a:buNone/>
            </a:pPr>
            <a:endParaRPr lang="en-US" altLang="en-US" sz="1400" b="1">
              <a:latin typeface="Arial Narrow" panose="020B0606020202030204" pitchFamily="34" charset="0"/>
            </a:endParaRP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b="1">
                <a:latin typeface="Arial Narrow" panose="020B0606020202030204" pitchFamily="34" charset="0"/>
              </a:rPr>
              <a:t>           </a:t>
            </a:r>
            <a:r>
              <a:rPr lang="en-US" altLang="en-US" sz="2200" b="1">
                <a:latin typeface="Arial Narrow" panose="020B0606020202030204" pitchFamily="34" charset="0"/>
              </a:rPr>
              <a:t>CREATE TABLE  </a:t>
            </a:r>
            <a:r>
              <a:rPr lang="en-US" altLang="en-US" sz="2200">
                <a:latin typeface="Arial Narrow" panose="020B0606020202030204" pitchFamily="34" charset="0"/>
              </a:rPr>
              <a:t>STUDENT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200">
                <a:latin typeface="Arial Narrow" panose="020B0606020202030204" pitchFamily="34" charset="0"/>
              </a:rPr>
              <a:t>           (     SID      INTEGER   </a:t>
            </a:r>
            <a:r>
              <a:rPr lang="en-US" altLang="en-US" sz="2200" b="1">
                <a:latin typeface="Arial Narrow" panose="020B0606020202030204" pitchFamily="34" charset="0"/>
              </a:rPr>
              <a:t>NOT NULL</a:t>
            </a:r>
            <a:r>
              <a:rPr lang="en-US" altLang="en-US" sz="2200">
                <a:latin typeface="Arial Narrow" panose="020B0606020202030204" pitchFamily="34" charset="0"/>
              </a:rPr>
              <a:t>, 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200">
                <a:latin typeface="Arial Narrow" panose="020B0606020202030204" pitchFamily="34" charset="0"/>
              </a:rPr>
              <a:t>                 Login     CHAR(15),</a:t>
            </a:r>
          </a:p>
          <a:p>
            <a:pPr lvl="1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200">
                <a:latin typeface="Arial Narrow" panose="020B0606020202030204" pitchFamily="34" charset="0"/>
              </a:rPr>
              <a:t>          Name   CHAR(20), </a:t>
            </a:r>
          </a:p>
          <a:p>
            <a:pPr lvl="1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200">
                <a:latin typeface="Arial Narrow" panose="020B0606020202030204" pitchFamily="34" charset="0"/>
              </a:rPr>
              <a:t>          SSN   CHAR(9),</a:t>
            </a:r>
          </a:p>
          <a:p>
            <a:pPr lvl="1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200">
                <a:latin typeface="Arial Narrow" panose="020B0606020202030204" pitchFamily="34" charset="0"/>
              </a:rPr>
              <a:t>          GPA      DEC(3,2), </a:t>
            </a:r>
          </a:p>
          <a:p>
            <a:pPr lvl="1" eaLnBrk="1" hangingPunct="1">
              <a:lnSpc>
                <a:spcPct val="140000"/>
              </a:lnSpc>
              <a:buFont typeface="Wingdings" panose="05000000000000000000" pitchFamily="2" charset="2"/>
              <a:buNone/>
            </a:pPr>
            <a:r>
              <a:rPr lang="en-US" altLang="en-US" sz="2200" b="1">
                <a:latin typeface="Arial Narrow" panose="020B0606020202030204" pitchFamily="34" charset="0"/>
              </a:rPr>
              <a:t>           CONSTRAINT</a:t>
            </a:r>
            <a:r>
              <a:rPr lang="en-US" altLang="en-US" sz="2200">
                <a:latin typeface="Arial Narrow" panose="020B0606020202030204" pitchFamily="34" charset="0"/>
              </a:rPr>
              <a:t> STUDENT_PK   </a:t>
            </a:r>
            <a:r>
              <a:rPr lang="en-US" altLang="en-US" sz="2200" b="1">
                <a:latin typeface="Arial Narrow" panose="020B0606020202030204" pitchFamily="34" charset="0"/>
              </a:rPr>
              <a:t>PRIMARY KEY </a:t>
            </a:r>
            <a:r>
              <a:rPr lang="en-US" altLang="en-US" sz="2200">
                <a:latin typeface="Arial Narrow" panose="020B0606020202030204" pitchFamily="34" charset="0"/>
              </a:rPr>
              <a:t>(SID),</a:t>
            </a:r>
          </a:p>
          <a:p>
            <a:pPr lvl="1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200" b="1">
                <a:latin typeface="Arial Narrow" panose="020B0606020202030204" pitchFamily="34" charset="0"/>
              </a:rPr>
              <a:t>           CONSTRAINT</a:t>
            </a:r>
            <a:r>
              <a:rPr lang="en-US" altLang="en-US" sz="2200">
                <a:latin typeface="Arial Narrow" panose="020B0606020202030204" pitchFamily="34" charset="0"/>
              </a:rPr>
              <a:t> STUDENT_UN_SSN </a:t>
            </a:r>
          </a:p>
          <a:p>
            <a:pPr lvl="1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200" b="1">
                <a:latin typeface="Arial Narrow" panose="020B0606020202030204" pitchFamily="34" charset="0"/>
              </a:rPr>
              <a:t>                UNIQUE </a:t>
            </a:r>
            <a:r>
              <a:rPr lang="en-US" altLang="en-US" sz="2200">
                <a:latin typeface="Arial Narrow" panose="020B0606020202030204" pitchFamily="34" charset="0"/>
              </a:rPr>
              <a:t>(SSN),</a:t>
            </a:r>
          </a:p>
          <a:p>
            <a:pPr lvl="1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200" b="1">
                <a:latin typeface="Arial Narrow" panose="020B0606020202030204" pitchFamily="34" charset="0"/>
              </a:rPr>
              <a:t>          CONSTRAINT</a:t>
            </a:r>
            <a:r>
              <a:rPr lang="en-US" altLang="en-US" sz="2200">
                <a:latin typeface="Arial Narrow" panose="020B0606020202030204" pitchFamily="34" charset="0"/>
              </a:rPr>
              <a:t> STUDENT_UN_Login </a:t>
            </a:r>
          </a:p>
          <a:p>
            <a:pPr lvl="1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200" b="1">
                <a:latin typeface="Arial Narrow" panose="020B0606020202030204" pitchFamily="34" charset="0"/>
              </a:rPr>
              <a:t>                UNIQUE </a:t>
            </a:r>
            <a:r>
              <a:rPr lang="en-US" altLang="en-US" sz="2200">
                <a:latin typeface="Arial Narrow" panose="020B0606020202030204" pitchFamily="34" charset="0"/>
              </a:rPr>
              <a:t>(Login)                      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>
                <a:latin typeface="Arial Narrow" panose="020B0606020202030204" pitchFamily="34" charset="0"/>
              </a:rPr>
              <a:t>         </a:t>
            </a:r>
            <a:r>
              <a:rPr lang="en-US" altLang="en-US" sz="2300">
                <a:latin typeface="Arial Narrow" panose="020B0606020202030204" pitchFamily="34" charset="0"/>
              </a:rPr>
              <a:t>   ); 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>
                <a:latin typeface="Arial Narrow" panose="020B0606020202030204" pitchFamily="34" charset="0"/>
              </a:rPr>
              <a:t> </a:t>
            </a:r>
          </a:p>
        </p:txBody>
      </p:sp>
    </p:spTree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2">
            <a:extLst>
              <a:ext uri="{FF2B5EF4-FFF2-40B4-BE49-F238E27FC236}">
                <a16:creationId xmlns:a16="http://schemas.microsoft.com/office/drawing/2014/main" id="{8D7AA2D4-FAAA-495C-8B2C-EE10AC5BBA5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Example Table Schema in SQL (3)</a:t>
            </a:r>
          </a:p>
        </p:txBody>
      </p:sp>
      <p:sp>
        <p:nvSpPr>
          <p:cNvPr id="45058" name="Rectangle 3" descr="Rectangle: Click to edit Master text styles&#10;Second level&#10;Third level&#10;Fourth level&#10;Fifth level">
            <a:extLst>
              <a:ext uri="{FF2B5EF4-FFF2-40B4-BE49-F238E27FC236}">
                <a16:creationId xmlns:a16="http://schemas.microsoft.com/office/drawing/2014/main" id="{AA05533D-1CFC-4BC1-9D25-D1D9834E3BE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81000" y="1219200"/>
            <a:ext cx="8534400" cy="5181600"/>
          </a:xfrm>
        </p:spPr>
        <p:txBody>
          <a:bodyPr/>
          <a:lstStyle/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en-US">
                <a:solidFill>
                  <a:srgbClr val="032794"/>
                </a:solidFill>
                <a:latin typeface="Tahoma" panose="020B0604030504040204" pitchFamily="34" charset="0"/>
              </a:rPr>
              <a:t>Schema of STUDENT(SID, SSN, Name, </a:t>
            </a:r>
            <a:r>
              <a:rPr lang="en-US" altLang="en-US">
                <a:solidFill>
                  <a:srgbClr val="FF0000"/>
                </a:solidFill>
                <a:latin typeface="Tahoma" panose="020B0604030504040204" pitchFamily="34" charset="0"/>
              </a:rPr>
              <a:t>Login</a:t>
            </a:r>
            <a:r>
              <a:rPr lang="en-US" altLang="en-US">
                <a:solidFill>
                  <a:srgbClr val="032794"/>
                </a:solidFill>
                <a:latin typeface="Tahoma" panose="020B0604030504040204" pitchFamily="34" charset="0"/>
              </a:rPr>
              <a:t>, GPA)</a:t>
            </a:r>
            <a:endParaRPr lang="en-US" altLang="en-US">
              <a:solidFill>
                <a:srgbClr val="032794"/>
              </a:solidFill>
              <a:latin typeface="Arial Narrow" panose="020B0606020202030204" pitchFamily="34" charset="0"/>
            </a:endParaRPr>
          </a:p>
          <a:p>
            <a:pPr eaLnBrk="1" hangingPunct="1">
              <a:lnSpc>
                <a:spcPct val="50000"/>
              </a:lnSpc>
              <a:buFont typeface="Wingdings" panose="05000000000000000000" pitchFamily="2" charset="2"/>
              <a:buNone/>
            </a:pPr>
            <a:endParaRPr lang="en-US" altLang="en-US" sz="1400" b="1">
              <a:latin typeface="Arial Narrow" panose="020B0606020202030204" pitchFamily="34" charset="0"/>
            </a:endParaRP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b="1">
                <a:latin typeface="Arial Narrow" panose="020B0606020202030204" pitchFamily="34" charset="0"/>
              </a:rPr>
              <a:t>           </a:t>
            </a:r>
            <a:r>
              <a:rPr lang="en-US" altLang="en-US" sz="2200" b="1">
                <a:latin typeface="Arial Narrow" panose="020B0606020202030204" pitchFamily="34" charset="0"/>
              </a:rPr>
              <a:t>CREATE TABLE  </a:t>
            </a:r>
            <a:r>
              <a:rPr lang="en-US" altLang="en-US" sz="2200">
                <a:latin typeface="Arial Narrow" panose="020B0606020202030204" pitchFamily="34" charset="0"/>
              </a:rPr>
              <a:t>STUDENT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200">
                <a:latin typeface="Arial Narrow" panose="020B0606020202030204" pitchFamily="34" charset="0"/>
              </a:rPr>
              <a:t>           (     SID      INTEGER   </a:t>
            </a:r>
            <a:endParaRPr lang="el-GR" altLang="en-US" sz="2200">
              <a:latin typeface="Arial Narrow" panose="020B0606020202030204" pitchFamily="34" charset="0"/>
            </a:endParaRP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200" b="1">
                <a:latin typeface="Arial Narrow" panose="020B0606020202030204" pitchFamily="34" charset="0"/>
              </a:rPr>
              <a:t>                        CONSTRAINT</a:t>
            </a:r>
            <a:r>
              <a:rPr lang="en-US" altLang="en-US" sz="2200">
                <a:latin typeface="Arial Narrow" panose="020B0606020202030204" pitchFamily="34" charset="0"/>
              </a:rPr>
              <a:t> STUDENT_PK</a:t>
            </a:r>
            <a:r>
              <a:rPr lang="el-GR" altLang="en-US" sz="2200">
                <a:latin typeface="Arial Narrow" panose="020B0606020202030204" pitchFamily="34" charset="0"/>
              </a:rPr>
              <a:t>_Ν</a:t>
            </a:r>
            <a:r>
              <a:rPr lang="en-US" altLang="en-US" sz="2200">
                <a:latin typeface="Arial Narrow" panose="020B0606020202030204" pitchFamily="34" charset="0"/>
              </a:rPr>
              <a:t>OT_NULL </a:t>
            </a:r>
            <a:r>
              <a:rPr lang="en-US" altLang="en-US" sz="2200" b="1">
                <a:latin typeface="Arial Narrow" panose="020B0606020202030204" pitchFamily="34" charset="0"/>
              </a:rPr>
              <a:t>NOT NULL</a:t>
            </a:r>
            <a:r>
              <a:rPr lang="el-GR" altLang="en-US" sz="2200" b="1">
                <a:latin typeface="Arial Narrow" panose="020B0606020202030204" pitchFamily="34" charset="0"/>
              </a:rPr>
              <a:t> 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l-GR" altLang="en-US" sz="2200" b="1">
                <a:latin typeface="Arial Narrow" panose="020B0606020202030204" pitchFamily="34" charset="0"/>
              </a:rPr>
              <a:t>                        </a:t>
            </a:r>
            <a:r>
              <a:rPr lang="en-US" altLang="en-US" sz="2200" b="1">
                <a:latin typeface="Arial Narrow" panose="020B0606020202030204" pitchFamily="34" charset="0"/>
              </a:rPr>
              <a:t>CONSTRAINT</a:t>
            </a:r>
            <a:r>
              <a:rPr lang="en-US" altLang="en-US" sz="2200">
                <a:latin typeface="Arial Narrow" panose="020B0606020202030204" pitchFamily="34" charset="0"/>
              </a:rPr>
              <a:t> STUDENT_PK   </a:t>
            </a:r>
            <a:r>
              <a:rPr lang="en-US" altLang="en-US" sz="2200" b="1">
                <a:latin typeface="Arial Narrow" panose="020B0606020202030204" pitchFamily="34" charset="0"/>
              </a:rPr>
              <a:t>PRIMARY KEY</a:t>
            </a:r>
            <a:r>
              <a:rPr lang="en-US" altLang="en-US" sz="2200">
                <a:latin typeface="Arial Narrow" panose="020B0606020202030204" pitchFamily="34" charset="0"/>
              </a:rPr>
              <a:t>, 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200">
                <a:latin typeface="Arial Narrow" panose="020B0606020202030204" pitchFamily="34" charset="0"/>
              </a:rPr>
              <a:t>                 SSN     CHAR(9)</a:t>
            </a:r>
            <a:br>
              <a:rPr lang="en-US" altLang="en-US" sz="2200">
                <a:latin typeface="Arial Narrow" panose="020B0606020202030204" pitchFamily="34" charset="0"/>
              </a:rPr>
            </a:br>
            <a:r>
              <a:rPr lang="en-US" altLang="en-US" sz="2200">
                <a:latin typeface="Arial Narrow" panose="020B0606020202030204" pitchFamily="34" charset="0"/>
              </a:rPr>
              <a:t>                  </a:t>
            </a:r>
            <a:r>
              <a:rPr lang="en-US" altLang="en-US" sz="2200" b="1">
                <a:latin typeface="Arial Narrow" panose="020B0606020202030204" pitchFamily="34" charset="0"/>
              </a:rPr>
              <a:t>CONSTRAINT</a:t>
            </a:r>
            <a:r>
              <a:rPr lang="en-US" altLang="en-US" sz="2200">
                <a:latin typeface="Arial Narrow" panose="020B0606020202030204" pitchFamily="34" charset="0"/>
              </a:rPr>
              <a:t> STUDENT_UN_SSN </a:t>
            </a:r>
            <a:r>
              <a:rPr lang="en-US" altLang="en-US" sz="2200" b="1">
                <a:latin typeface="Arial Narrow" panose="020B0606020202030204" pitchFamily="34" charset="0"/>
              </a:rPr>
              <a:t>UNIQUE</a:t>
            </a:r>
            <a:r>
              <a:rPr lang="en-US" altLang="en-US" sz="2200">
                <a:latin typeface="Arial Narrow" panose="020B0606020202030204" pitchFamily="34" charset="0"/>
              </a:rPr>
              <a:t>,</a:t>
            </a:r>
          </a:p>
          <a:p>
            <a:pPr lvl="1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200">
                <a:latin typeface="Arial Narrow" panose="020B0606020202030204" pitchFamily="34" charset="0"/>
              </a:rPr>
              <a:t>          Name   CHAR(20), </a:t>
            </a:r>
          </a:p>
          <a:p>
            <a:pPr lvl="1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200">
                <a:latin typeface="Arial Narrow" panose="020B0606020202030204" pitchFamily="34" charset="0"/>
              </a:rPr>
              <a:t>          Login    CHAR(15),</a:t>
            </a:r>
          </a:p>
          <a:p>
            <a:pPr lvl="1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200">
                <a:latin typeface="Arial Narrow" panose="020B0606020202030204" pitchFamily="34" charset="0"/>
              </a:rPr>
              <a:t>          GPA      DEC(3,2), </a:t>
            </a:r>
          </a:p>
          <a:p>
            <a:pPr lvl="1" eaLnBrk="1" hangingPunct="1">
              <a:lnSpc>
                <a:spcPct val="140000"/>
              </a:lnSpc>
              <a:buFont typeface="Wingdings" panose="05000000000000000000" pitchFamily="2" charset="2"/>
              <a:buNone/>
            </a:pPr>
            <a:r>
              <a:rPr lang="en-US" altLang="en-US" sz="2200" b="1">
                <a:latin typeface="Arial Narrow" panose="020B0606020202030204" pitchFamily="34" charset="0"/>
              </a:rPr>
              <a:t>         CONSTRAINT</a:t>
            </a:r>
            <a:r>
              <a:rPr lang="en-US" altLang="en-US" sz="2200">
                <a:latin typeface="Arial Narrow" panose="020B0606020202030204" pitchFamily="34" charset="0"/>
              </a:rPr>
              <a:t> STUDENT_UN_Login </a:t>
            </a:r>
          </a:p>
          <a:p>
            <a:pPr lvl="1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200" b="1">
                <a:latin typeface="Arial Narrow" panose="020B0606020202030204" pitchFamily="34" charset="0"/>
              </a:rPr>
              <a:t>                UNIQUE </a:t>
            </a:r>
            <a:r>
              <a:rPr lang="en-US" altLang="en-US" sz="2200">
                <a:latin typeface="Arial Narrow" panose="020B0606020202030204" pitchFamily="34" charset="0"/>
              </a:rPr>
              <a:t>(Login)                      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>
                <a:latin typeface="Arial Narrow" panose="020B0606020202030204" pitchFamily="34" charset="0"/>
              </a:rPr>
              <a:t>         </a:t>
            </a:r>
            <a:r>
              <a:rPr lang="en-US" altLang="en-US" sz="2300">
                <a:latin typeface="Arial Narrow" panose="020B0606020202030204" pitchFamily="34" charset="0"/>
              </a:rPr>
              <a:t>   ); 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>
                <a:latin typeface="Arial Narrow" panose="020B0606020202030204" pitchFamily="34" charset="0"/>
              </a:rPr>
              <a:t> </a:t>
            </a:r>
          </a:p>
        </p:txBody>
      </p:sp>
    </p:spTree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Rectangle 2">
            <a:extLst>
              <a:ext uri="{FF2B5EF4-FFF2-40B4-BE49-F238E27FC236}">
                <a16:creationId xmlns:a16="http://schemas.microsoft.com/office/drawing/2014/main" id="{E142EBA3-CAC8-405E-A1CA-72621851E80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304800"/>
            <a:ext cx="9053513" cy="533400"/>
          </a:xfrm>
        </p:spPr>
        <p:txBody>
          <a:bodyPr/>
          <a:lstStyle/>
          <a:p>
            <a:pPr eaLnBrk="1" hangingPunct="1"/>
            <a:r>
              <a:rPr lang="en-US" altLang="en-US"/>
              <a:t>Identifying the Key</a:t>
            </a:r>
          </a:p>
        </p:txBody>
      </p:sp>
      <p:sp>
        <p:nvSpPr>
          <p:cNvPr id="94211" name="Rectangle 3" descr="Rectangle: Click to edit Master text styles&#10;Second level&#10;Third level&#10;Fourth level&#10;Fifth level">
            <a:extLst>
              <a:ext uri="{FF2B5EF4-FFF2-40B4-BE49-F238E27FC236}">
                <a16:creationId xmlns:a16="http://schemas.microsoft.com/office/drawing/2014/main" id="{114FFA4B-A07A-48A5-AD22-2FB7B4BCC98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81000" y="1143000"/>
            <a:ext cx="7772400" cy="990600"/>
          </a:xfrm>
        </p:spPr>
        <p:txBody>
          <a:bodyPr/>
          <a:lstStyle/>
          <a:p>
            <a:pPr eaLnBrk="1" hangingPunct="1"/>
            <a:r>
              <a:rPr lang="en-US" altLang="en-US">
                <a:latin typeface="Tahoma" panose="020B0604030504040204" pitchFamily="34" charset="0"/>
              </a:rPr>
              <a:t>What is the key in relation</a:t>
            </a:r>
            <a:br>
              <a:rPr lang="en-US" altLang="en-US">
                <a:latin typeface="Tahoma" panose="020B0604030504040204" pitchFamily="34" charset="0"/>
              </a:rPr>
            </a:br>
            <a:r>
              <a:rPr lang="en-US" altLang="en-US">
                <a:latin typeface="Tahoma" panose="020B0604030504040204" pitchFamily="34" charset="0"/>
              </a:rPr>
              <a:t> GRADUATE=(SID, Degree, Major, Year) ?</a:t>
            </a:r>
          </a:p>
        </p:txBody>
      </p:sp>
      <p:graphicFrame>
        <p:nvGraphicFramePr>
          <p:cNvPr id="94268" name="Group 60">
            <a:extLst>
              <a:ext uri="{FF2B5EF4-FFF2-40B4-BE49-F238E27FC236}">
                <a16:creationId xmlns:a16="http://schemas.microsoft.com/office/drawing/2014/main" id="{FDDA194C-99CB-4146-AA52-FCB9AC2B127F}"/>
              </a:ext>
            </a:extLst>
          </p:cNvPr>
          <p:cNvGraphicFramePr>
            <a:graphicFrameLocks noGrp="1"/>
          </p:cNvGraphicFramePr>
          <p:nvPr/>
        </p:nvGraphicFramePr>
        <p:xfrm>
          <a:off x="2362200" y="2667000"/>
          <a:ext cx="4419600" cy="1631950"/>
        </p:xfrm>
        <a:graphic>
          <a:graphicData uri="http://schemas.openxmlformats.org/drawingml/2006/table">
            <a:tbl>
              <a:tblPr/>
              <a:tblGrid>
                <a:gridCol w="1447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631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1003D"/>
                          </a:solidFill>
                          <a:effectLst/>
                          <a:latin typeface="Tahoma" charset="0"/>
                          <a:ea typeface="ＭＳ Ｐゴシック" charset="0"/>
                          <a:cs typeface="ＭＳ Ｐゴシック" charset="0"/>
                        </a:rPr>
                        <a:t>123</a:t>
                      </a:r>
                    </a:p>
                  </a:txBody>
                  <a:tcPr marT="45729" marB="4572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1003D"/>
                          </a:solidFill>
                          <a:effectLst/>
                          <a:latin typeface="Tahoma" charset="0"/>
                          <a:ea typeface="ＭＳ Ｐゴシック" charset="0"/>
                          <a:cs typeface="ＭＳ Ｐゴシック" charset="0"/>
                        </a:rPr>
                        <a:t>BS</a:t>
                      </a: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1003D"/>
                          </a:solidFill>
                          <a:effectLst/>
                          <a:latin typeface="Tahoma" charset="0"/>
                          <a:ea typeface="ＭＳ Ｐゴシック" charset="0"/>
                          <a:cs typeface="ＭＳ Ｐゴシック" charset="0"/>
                        </a:rPr>
                        <a:t>CS</a:t>
                      </a: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1003D"/>
                          </a:solidFill>
                          <a:effectLst/>
                          <a:latin typeface="Tahoma" charset="0"/>
                          <a:ea typeface="ＭＳ Ｐゴシック" charset="0"/>
                          <a:cs typeface="ＭＳ Ｐゴシック" charset="0"/>
                        </a:rPr>
                        <a:t>1992</a:t>
                      </a: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31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1003D"/>
                          </a:solidFill>
                          <a:effectLst/>
                          <a:latin typeface="Tahoma" charset="0"/>
                          <a:ea typeface="ＭＳ Ｐゴシック" charset="0"/>
                          <a:cs typeface="ＭＳ Ｐゴシック" charset="0"/>
                        </a:rPr>
                        <a:t>123</a:t>
                      </a:r>
                    </a:p>
                  </a:txBody>
                  <a:tcPr marT="45729" marB="4572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1003D"/>
                          </a:solidFill>
                          <a:effectLst/>
                          <a:latin typeface="Tahoma" charset="0"/>
                          <a:ea typeface="ＭＳ Ｐゴシック" charset="0"/>
                          <a:cs typeface="ＭＳ Ｐゴシック" charset="0"/>
                        </a:rPr>
                        <a:t>MS</a:t>
                      </a: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1003D"/>
                          </a:solidFill>
                          <a:effectLst/>
                          <a:latin typeface="Tahoma" charset="0"/>
                          <a:ea typeface="ＭＳ Ｐゴシック" charset="0"/>
                          <a:cs typeface="ＭＳ Ｐゴシック" charset="0"/>
                        </a:rPr>
                        <a:t>CS</a:t>
                      </a: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1003D"/>
                          </a:solidFill>
                          <a:effectLst/>
                          <a:latin typeface="Tahoma" charset="0"/>
                          <a:ea typeface="ＭＳ Ｐゴシック" charset="0"/>
                          <a:cs typeface="ＭＳ Ｐゴシック" charset="0"/>
                        </a:rPr>
                        <a:t>1993</a:t>
                      </a: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31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1003D"/>
                          </a:solidFill>
                          <a:effectLst/>
                          <a:latin typeface="Tahoma" charset="0"/>
                          <a:ea typeface="ＭＳ Ｐゴシック" charset="0"/>
                          <a:cs typeface="ＭＳ Ｐゴシック" charset="0"/>
                        </a:rPr>
                        <a:t>064</a:t>
                      </a:r>
                    </a:p>
                  </a:txBody>
                  <a:tcPr marT="45729" marB="4572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1003D"/>
                          </a:solidFill>
                          <a:effectLst/>
                          <a:latin typeface="Tahoma" charset="0"/>
                          <a:ea typeface="ＭＳ Ｐゴシック" charset="0"/>
                          <a:cs typeface="ＭＳ Ｐゴシック" charset="0"/>
                        </a:rPr>
                        <a:t>BA</a:t>
                      </a: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1003D"/>
                          </a:solidFill>
                          <a:effectLst/>
                          <a:latin typeface="Tahoma" charset="0"/>
                          <a:ea typeface="ＭＳ Ｐゴシック" charset="0"/>
                          <a:cs typeface="ＭＳ Ｐゴシック" charset="0"/>
                        </a:rPr>
                        <a:t>History</a:t>
                      </a: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1003D"/>
                          </a:solidFill>
                          <a:effectLst/>
                          <a:latin typeface="Tahoma" charset="0"/>
                          <a:ea typeface="ＭＳ Ｐゴシック" charset="0"/>
                          <a:cs typeface="ＭＳ Ｐゴシック" charset="0"/>
                        </a:rPr>
                        <a:t>1991</a:t>
                      </a: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299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1003D"/>
                          </a:solidFill>
                          <a:effectLst/>
                          <a:latin typeface="Tahoma" charset="0"/>
                          <a:ea typeface="ＭＳ Ｐゴシック" charset="0"/>
                          <a:cs typeface="ＭＳ Ｐゴシック" charset="0"/>
                        </a:rPr>
                        <a:t>445</a:t>
                      </a:r>
                    </a:p>
                  </a:txBody>
                  <a:tcPr marT="45729" marB="4572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1003D"/>
                          </a:solidFill>
                          <a:effectLst/>
                          <a:latin typeface="Tahoma" charset="0"/>
                          <a:ea typeface="ＭＳ Ｐゴシック" charset="0"/>
                          <a:cs typeface="ＭＳ Ｐゴシック" charset="0"/>
                        </a:rPr>
                        <a:t>PhD</a:t>
                      </a: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1003D"/>
                          </a:solidFill>
                          <a:effectLst/>
                          <a:latin typeface="Tahoma" charset="0"/>
                          <a:ea typeface="ＭＳ Ｐゴシック" charset="0"/>
                          <a:cs typeface="ＭＳ Ｐゴシック" charset="0"/>
                        </a:rPr>
                        <a:t>CS</a:t>
                      </a: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1003D"/>
                          </a:solidFill>
                          <a:effectLst/>
                          <a:latin typeface="Tahoma" charset="0"/>
                          <a:ea typeface="ＭＳ Ｐゴシック" charset="0"/>
                          <a:cs typeface="ＭＳ Ｐゴシック" charset="0"/>
                        </a:rPr>
                        <a:t>1999</a:t>
                      </a: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94247" name="Group 39">
            <a:extLst>
              <a:ext uri="{FF2B5EF4-FFF2-40B4-BE49-F238E27FC236}">
                <a16:creationId xmlns:a16="http://schemas.microsoft.com/office/drawing/2014/main" id="{BA60FE60-E4C0-0449-931D-C643F167E09F}"/>
              </a:ext>
            </a:extLst>
          </p:cNvPr>
          <p:cNvGraphicFramePr>
            <a:graphicFrameLocks noGrp="1"/>
          </p:cNvGraphicFramePr>
          <p:nvPr/>
        </p:nvGraphicFramePr>
        <p:xfrm>
          <a:off x="2362200" y="2133600"/>
          <a:ext cx="4419600" cy="457200"/>
        </p:xfrm>
        <a:graphic>
          <a:graphicData uri="http://schemas.openxmlformats.org/drawingml/2006/table">
            <a:tbl>
              <a:tblPr/>
              <a:tblGrid>
                <a:gridCol w="1447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ＭＳ Ｐゴシック" charset="0"/>
                          <a:cs typeface="ＭＳ Ｐゴシック" charset="0"/>
                        </a:rPr>
                        <a:t>SID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ＭＳ Ｐゴシック" charset="0"/>
                          <a:cs typeface="ＭＳ Ｐゴシック" charset="0"/>
                        </a:rPr>
                        <a:t>Degree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ＭＳ Ｐゴシック" charset="0"/>
                          <a:cs typeface="ＭＳ Ｐゴシック" charset="0"/>
                        </a:rPr>
                        <a:t>Major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ＭＳ Ｐゴシック" charset="0"/>
                          <a:cs typeface="ＭＳ Ｐゴシック" charset="0"/>
                        </a:rPr>
                        <a:t>Year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6" name="Group 39">
            <a:extLst>
              <a:ext uri="{FF2B5EF4-FFF2-40B4-BE49-F238E27FC236}">
                <a16:creationId xmlns:a16="http://schemas.microsoft.com/office/drawing/2014/main" id="{95466F37-A3E3-1545-A0E9-EEABA980F6A9}"/>
              </a:ext>
            </a:extLst>
          </p:cNvPr>
          <p:cNvGraphicFramePr>
            <a:graphicFrameLocks noGrp="1"/>
          </p:cNvGraphicFramePr>
          <p:nvPr/>
        </p:nvGraphicFramePr>
        <p:xfrm>
          <a:off x="2362200" y="4343400"/>
          <a:ext cx="4419600" cy="457200"/>
        </p:xfrm>
        <a:graphic>
          <a:graphicData uri="http://schemas.openxmlformats.org/drawingml/2006/table">
            <a:tbl>
              <a:tblPr/>
              <a:tblGrid>
                <a:gridCol w="1447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ahoma" charset="0"/>
                          <a:ea typeface="ＭＳ Ｐゴシック" charset="0"/>
                          <a:cs typeface="ＭＳ Ｐゴシック" charset="0"/>
                        </a:rPr>
                        <a:t>123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ahoma" charset="0"/>
                          <a:ea typeface="ＭＳ Ｐゴシック" charset="0"/>
                          <a:cs typeface="ＭＳ Ｐゴシック" charset="0"/>
                        </a:rPr>
                        <a:t>BS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ahoma" charset="0"/>
                          <a:ea typeface="ＭＳ Ｐゴシック" charset="0"/>
                          <a:cs typeface="ＭＳ Ｐゴシック" charset="0"/>
                        </a:rPr>
                        <a:t>Math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ahoma" charset="0"/>
                          <a:ea typeface="ＭＳ Ｐゴシック" charset="0"/>
                          <a:cs typeface="ＭＳ Ｐゴシック" charset="0"/>
                        </a:rPr>
                        <a:t>1992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" name="Group 39">
            <a:extLst>
              <a:ext uri="{FF2B5EF4-FFF2-40B4-BE49-F238E27FC236}">
                <a16:creationId xmlns:a16="http://schemas.microsoft.com/office/drawing/2014/main" id="{56583E47-A92F-9749-9FA1-9A343139A86F}"/>
              </a:ext>
            </a:extLst>
          </p:cNvPr>
          <p:cNvGraphicFramePr>
            <a:graphicFrameLocks noGrp="1"/>
          </p:cNvGraphicFramePr>
          <p:nvPr/>
        </p:nvGraphicFramePr>
        <p:xfrm>
          <a:off x="2362200" y="4876800"/>
          <a:ext cx="4419600" cy="457200"/>
        </p:xfrm>
        <a:graphic>
          <a:graphicData uri="http://schemas.openxmlformats.org/drawingml/2006/table">
            <a:tbl>
              <a:tblPr/>
              <a:tblGrid>
                <a:gridCol w="1447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ahoma" charset="0"/>
                          <a:ea typeface="ＭＳ Ｐゴシック" charset="0"/>
                          <a:cs typeface="ＭＳ Ｐゴシック" charset="0"/>
                        </a:rPr>
                        <a:t>123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ahoma" charset="0"/>
                          <a:ea typeface="ＭＳ Ｐゴシック" charset="0"/>
                          <a:cs typeface="ＭＳ Ｐゴシック" charset="0"/>
                        </a:rPr>
                        <a:t>MS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ahoma" charset="0"/>
                          <a:ea typeface="ＭＳ Ｐゴシック" charset="0"/>
                          <a:cs typeface="ＭＳ Ｐゴシック" charset="0"/>
                        </a:rPr>
                        <a:t>Math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ahoma" charset="0"/>
                          <a:ea typeface="ＭＳ Ｐゴシック" charset="0"/>
                          <a:cs typeface="ＭＳ Ｐゴシック" charset="0"/>
                        </a:rPr>
                        <a:t>1992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42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42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94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94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211" grpId="0" build="p" autoUpdateAnimBg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Rectangle 2">
            <a:extLst>
              <a:ext uri="{FF2B5EF4-FFF2-40B4-BE49-F238E27FC236}">
                <a16:creationId xmlns:a16="http://schemas.microsoft.com/office/drawing/2014/main" id="{5997986F-8B15-46EC-AAF4-F8FAED779FA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304800"/>
            <a:ext cx="9053513" cy="533400"/>
          </a:xfrm>
        </p:spPr>
        <p:txBody>
          <a:bodyPr/>
          <a:lstStyle/>
          <a:p>
            <a:pPr eaLnBrk="1" hangingPunct="1"/>
            <a:r>
              <a:rPr lang="en-US" altLang="en-US"/>
              <a:t>Foreign Keys</a:t>
            </a:r>
          </a:p>
        </p:txBody>
      </p:sp>
      <p:sp>
        <p:nvSpPr>
          <p:cNvPr id="96276" name="Text Box 20">
            <a:extLst>
              <a:ext uri="{FF2B5EF4-FFF2-40B4-BE49-F238E27FC236}">
                <a16:creationId xmlns:a16="http://schemas.microsoft.com/office/drawing/2014/main" id="{DFEC5BC8-FDF7-461D-B68E-3FAB95EC40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0050" y="2667000"/>
            <a:ext cx="1504950" cy="43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90000"/>
              </a:lnSpc>
              <a:buFont typeface="Monotype Sorts" pitchFamily="-84" charset="2"/>
              <a:buNone/>
            </a:pPr>
            <a:r>
              <a:rPr lang="en-US" altLang="en-US">
                <a:solidFill>
                  <a:srgbClr val="0000FF"/>
                </a:solidFill>
                <a:latin typeface="Tahoma" panose="020B0604030504040204" pitchFamily="34" charset="0"/>
              </a:rPr>
              <a:t>STUDENT</a:t>
            </a:r>
          </a:p>
        </p:txBody>
      </p:sp>
      <p:graphicFrame>
        <p:nvGraphicFramePr>
          <p:cNvPr id="96301" name="Group 45">
            <a:extLst>
              <a:ext uri="{FF2B5EF4-FFF2-40B4-BE49-F238E27FC236}">
                <a16:creationId xmlns:a16="http://schemas.microsoft.com/office/drawing/2014/main" id="{46DF26CC-F262-AF42-9441-CB19597B8BFF}"/>
              </a:ext>
            </a:extLst>
          </p:cNvPr>
          <p:cNvGraphicFramePr>
            <a:graphicFrameLocks noGrp="1"/>
          </p:cNvGraphicFramePr>
          <p:nvPr/>
        </p:nvGraphicFramePr>
        <p:xfrm>
          <a:off x="2819400" y="5383213"/>
          <a:ext cx="3505200" cy="457200"/>
        </p:xfrm>
        <a:graphic>
          <a:graphicData uri="http://schemas.openxmlformats.org/drawingml/2006/table">
            <a:tbl>
              <a:tblPr/>
              <a:tblGrid>
                <a:gridCol w="13319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09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223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800" b="0" i="1" u="sng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charset="0"/>
                          <a:ea typeface="ＭＳ Ｐゴシック" charset="0"/>
                          <a:cs typeface="ＭＳ Ｐゴシック" charset="0"/>
                        </a:rPr>
                        <a:t>SID . </a:t>
                      </a:r>
                    </a:p>
                  </a:txBody>
                  <a:tcPr marR="0" marT="45740" marB="4574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800" b="0" i="1" u="sng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charset="0"/>
                          <a:ea typeface="ＭＳ Ｐゴシック" charset="0"/>
                          <a:cs typeface="ＭＳ Ｐゴシック" charset="0"/>
                        </a:rPr>
                        <a:t>  CID</a:t>
                      </a:r>
                    </a:p>
                  </a:txBody>
                  <a:tcPr marL="0"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8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charset="0"/>
                          <a:ea typeface="ＭＳ Ｐゴシック" charset="0"/>
                          <a:cs typeface="ＭＳ Ｐゴシック" charset="0"/>
                        </a:rPr>
                        <a:t>Grade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96302" name="Text Box 46">
            <a:extLst>
              <a:ext uri="{FF2B5EF4-FFF2-40B4-BE49-F238E27FC236}">
                <a16:creationId xmlns:a16="http://schemas.microsoft.com/office/drawing/2014/main" id="{699CFA66-201A-4417-8FB5-93D9F6084D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6113" y="5410200"/>
            <a:ext cx="1279525" cy="43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90000"/>
              </a:lnSpc>
              <a:spcBef>
                <a:spcPct val="50000"/>
              </a:spcBef>
              <a:buFont typeface="Monotype Sorts" pitchFamily="-84" charset="2"/>
              <a:buNone/>
            </a:pPr>
            <a:r>
              <a:rPr lang="en-US" altLang="en-US">
                <a:solidFill>
                  <a:srgbClr val="0000FF"/>
                </a:solidFill>
                <a:latin typeface="Tahoma" panose="020B0604030504040204" pitchFamily="34" charset="0"/>
              </a:rPr>
              <a:t>Enrolled</a:t>
            </a:r>
          </a:p>
        </p:txBody>
      </p:sp>
      <p:sp>
        <p:nvSpPr>
          <p:cNvPr id="96307" name="Freeform 51">
            <a:extLst>
              <a:ext uri="{FF2B5EF4-FFF2-40B4-BE49-F238E27FC236}">
                <a16:creationId xmlns:a16="http://schemas.microsoft.com/office/drawing/2014/main" id="{E60F5807-154C-492D-9805-DB34E4AD3E2F}"/>
              </a:ext>
            </a:extLst>
          </p:cNvPr>
          <p:cNvSpPr>
            <a:spLocks/>
          </p:cNvSpPr>
          <p:nvPr/>
        </p:nvSpPr>
        <p:spPr bwMode="auto">
          <a:xfrm rot="19247635" flipV="1">
            <a:off x="2254250" y="3238500"/>
            <a:ext cx="706438" cy="2079625"/>
          </a:xfrm>
          <a:custGeom>
            <a:avLst/>
            <a:gdLst>
              <a:gd name="T0" fmla="*/ 0 w 1"/>
              <a:gd name="T1" fmla="*/ 0 h 240"/>
              <a:gd name="T2" fmla="*/ 0 w 1"/>
              <a:gd name="T3" fmla="*/ 2147483646 h 240"/>
              <a:gd name="T4" fmla="*/ 0 60000 65536"/>
              <a:gd name="T5" fmla="*/ 0 60000 65536"/>
              <a:gd name="T6" fmla="*/ 0 w 1"/>
              <a:gd name="T7" fmla="*/ 0 h 240"/>
              <a:gd name="T8" fmla="*/ 1 w 1"/>
              <a:gd name="T9" fmla="*/ 240 h 240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" h="240">
                <a:moveTo>
                  <a:pt x="0" y="0"/>
                </a:moveTo>
                <a:cubicBezTo>
                  <a:pt x="0" y="100"/>
                  <a:pt x="0" y="200"/>
                  <a:pt x="0" y="240"/>
                </a:cubicBezTo>
              </a:path>
            </a:pathLst>
          </a:custGeom>
          <a:noFill/>
          <a:ln w="28575">
            <a:solidFill>
              <a:srgbClr val="FF33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96309" name="Text Box 53">
            <a:extLst>
              <a:ext uri="{FF2B5EF4-FFF2-40B4-BE49-F238E27FC236}">
                <a16:creationId xmlns:a16="http://schemas.microsoft.com/office/drawing/2014/main" id="{A173895D-C2CC-4E4D-9B1B-8F19D81EFF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26188" y="4240213"/>
            <a:ext cx="5318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90000"/>
              </a:lnSpc>
              <a:buFont typeface="Monotype Sorts" pitchFamily="-84" charset="2"/>
              <a:buNone/>
            </a:pPr>
            <a:r>
              <a:rPr lang="en-US" altLang="en-US">
                <a:solidFill>
                  <a:srgbClr val="009900"/>
                </a:solidFill>
                <a:latin typeface="Tahoma" panose="020B0604030504040204" pitchFamily="34" charset="0"/>
              </a:rPr>
              <a:t>PK</a:t>
            </a:r>
          </a:p>
        </p:txBody>
      </p:sp>
      <p:sp>
        <p:nvSpPr>
          <p:cNvPr id="96310" name="Text Box 54">
            <a:extLst>
              <a:ext uri="{FF2B5EF4-FFF2-40B4-BE49-F238E27FC236}">
                <a16:creationId xmlns:a16="http://schemas.microsoft.com/office/drawing/2014/main" id="{C6B35DF0-CFAF-4C8C-8AB1-F6D604C4DF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62400" y="5992813"/>
            <a:ext cx="5318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90000"/>
              </a:lnSpc>
              <a:buFont typeface="Monotype Sorts" pitchFamily="-84" charset="2"/>
              <a:buNone/>
            </a:pPr>
            <a:r>
              <a:rPr lang="en-US" altLang="en-US">
                <a:solidFill>
                  <a:srgbClr val="009900"/>
                </a:solidFill>
                <a:latin typeface="Tahoma" panose="020B0604030504040204" pitchFamily="34" charset="0"/>
              </a:rPr>
              <a:t>PK</a:t>
            </a:r>
          </a:p>
        </p:txBody>
      </p:sp>
      <p:sp>
        <p:nvSpPr>
          <p:cNvPr id="96312" name="Text Box 56">
            <a:extLst>
              <a:ext uri="{FF2B5EF4-FFF2-40B4-BE49-F238E27FC236}">
                <a16:creationId xmlns:a16="http://schemas.microsoft.com/office/drawing/2014/main" id="{B2F443C3-9E94-4FA8-BC2C-77FFD8A016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94213" y="4849813"/>
            <a:ext cx="5222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90000"/>
              </a:lnSpc>
              <a:buFont typeface="Monotype Sorts" pitchFamily="-84" charset="2"/>
              <a:buNone/>
            </a:pPr>
            <a:r>
              <a:rPr lang="en-US" altLang="en-US">
                <a:solidFill>
                  <a:srgbClr val="FF3300"/>
                </a:solidFill>
                <a:latin typeface="Tahoma" panose="020B0604030504040204" pitchFamily="34" charset="0"/>
              </a:rPr>
              <a:t>FK</a:t>
            </a:r>
          </a:p>
        </p:txBody>
      </p:sp>
      <p:sp>
        <p:nvSpPr>
          <p:cNvPr id="96313" name="Rectangle 57" descr="Rectangle: Click to edit Master text styles&#10;Second level&#10;Third level&#10;Fourth level&#10;Fifth level">
            <a:extLst>
              <a:ext uri="{FF2B5EF4-FFF2-40B4-BE49-F238E27FC236}">
                <a16:creationId xmlns:a16="http://schemas.microsoft.com/office/drawing/2014/main" id="{1864DEBB-2055-477F-8A63-4171AA9029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" y="1143000"/>
            <a:ext cx="8229600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800100" indent="-34290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90000"/>
              </a:lnSpc>
              <a:buClr>
                <a:schemeClr val="tx2"/>
              </a:buClr>
              <a:buFont typeface="Wingdings" panose="05000000000000000000" pitchFamily="2" charset="2"/>
              <a:buChar char="q"/>
            </a:pPr>
            <a:r>
              <a:rPr lang="en-US" altLang="en-US" i="1">
                <a:solidFill>
                  <a:schemeClr val="tx2"/>
                </a:solidFill>
              </a:rPr>
              <a:t>Foreign key</a:t>
            </a:r>
            <a:r>
              <a:rPr lang="en-US" altLang="en-US">
                <a:solidFill>
                  <a:schemeClr val="tx2"/>
                </a:solidFill>
              </a:rPr>
              <a:t> </a:t>
            </a:r>
            <a:r>
              <a:rPr lang="en-US" altLang="en-US"/>
              <a:t>(FK) in relation R</a:t>
            </a:r>
            <a:r>
              <a:rPr lang="en-US" altLang="en-US" baseline="-25000"/>
              <a:t>2</a:t>
            </a:r>
            <a:r>
              <a:rPr lang="en-US" altLang="en-US"/>
              <a:t> is a set of attributes of R</a:t>
            </a:r>
            <a:r>
              <a:rPr lang="en-US" altLang="en-US" baseline="-25000"/>
              <a:t>2 </a:t>
            </a:r>
            <a:r>
              <a:rPr lang="en-US" altLang="en-US"/>
              <a:t>that forms a primary key (PK) of another relation R</a:t>
            </a:r>
            <a:r>
              <a:rPr lang="en-US" altLang="en-US" baseline="-25000"/>
              <a:t>1</a:t>
            </a:r>
            <a:r>
              <a:rPr lang="en-US" altLang="en-US"/>
              <a:t>.</a:t>
            </a:r>
          </a:p>
          <a:p>
            <a:pPr lvl="1">
              <a:lnSpc>
                <a:spcPct val="90000"/>
              </a:lnSpc>
              <a:buClr>
                <a:schemeClr val="tx2"/>
              </a:buClr>
            </a:pPr>
            <a:r>
              <a:rPr lang="en-US" altLang="en-US" sz="2200"/>
              <a:t>Attributes in FK and PK have the </a:t>
            </a:r>
            <a:r>
              <a:rPr lang="en-US" altLang="en-US" sz="2200" b="1"/>
              <a:t>same domain</a:t>
            </a:r>
          </a:p>
        </p:txBody>
      </p:sp>
      <p:graphicFrame>
        <p:nvGraphicFramePr>
          <p:cNvPr id="16" name="Group 39">
            <a:extLst>
              <a:ext uri="{FF2B5EF4-FFF2-40B4-BE49-F238E27FC236}">
                <a16:creationId xmlns:a16="http://schemas.microsoft.com/office/drawing/2014/main" id="{99F6F170-8F77-204E-894B-077E00643C14}"/>
              </a:ext>
            </a:extLst>
          </p:cNvPr>
          <p:cNvGraphicFramePr>
            <a:graphicFrameLocks noGrp="1"/>
          </p:cNvGraphicFramePr>
          <p:nvPr/>
        </p:nvGraphicFramePr>
        <p:xfrm>
          <a:off x="457200" y="3173413"/>
          <a:ext cx="4419600" cy="457200"/>
        </p:xfrm>
        <a:graphic>
          <a:graphicData uri="http://schemas.openxmlformats.org/drawingml/2006/table">
            <a:tbl>
              <a:tblPr/>
              <a:tblGrid>
                <a:gridCol w="1447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1" u="sng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ＭＳ Ｐゴシック" charset="0"/>
                          <a:cs typeface="ＭＳ Ｐゴシック" charset="0"/>
                        </a:rPr>
                        <a:t>SID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ＭＳ Ｐゴシック" charset="0"/>
                          <a:cs typeface="ＭＳ Ｐゴシック" charset="0"/>
                        </a:rPr>
                        <a:t>Degree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ＭＳ Ｐゴシック" charset="0"/>
                          <a:cs typeface="ＭＳ Ｐゴシック" charset="0"/>
                        </a:rPr>
                        <a:t>Major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ＭＳ Ｐゴシック" charset="0"/>
                          <a:cs typeface="ＭＳ Ｐゴシック" charset="0"/>
                        </a:rPr>
                        <a:t>Year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7" name="Group 45">
            <a:extLst>
              <a:ext uri="{FF2B5EF4-FFF2-40B4-BE49-F238E27FC236}">
                <a16:creationId xmlns:a16="http://schemas.microsoft.com/office/drawing/2014/main" id="{78CF4D61-B355-F640-8286-C07C1B0A700B}"/>
              </a:ext>
            </a:extLst>
          </p:cNvPr>
          <p:cNvGraphicFramePr>
            <a:graphicFrameLocks noGrp="1"/>
          </p:cNvGraphicFramePr>
          <p:nvPr/>
        </p:nvGraphicFramePr>
        <p:xfrm>
          <a:off x="5334000" y="3630613"/>
          <a:ext cx="3505200" cy="457200"/>
        </p:xfrm>
        <a:graphic>
          <a:graphicData uri="http://schemas.openxmlformats.org/drawingml/2006/table">
            <a:tbl>
              <a:tblPr/>
              <a:tblGrid>
                <a:gridCol w="19592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459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800" b="0" i="1" u="sng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charset="0"/>
                          <a:ea typeface="ＭＳ Ｐゴシック" charset="0"/>
                          <a:cs typeface="ＭＳ Ｐゴシック" charset="0"/>
                        </a:rPr>
                        <a:t>CID</a:t>
                      </a:r>
                    </a:p>
                  </a:txBody>
                  <a:tcPr marT="45740" marB="4574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8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charset="0"/>
                          <a:ea typeface="ＭＳ Ｐゴシック" charset="0"/>
                          <a:cs typeface="ＭＳ Ｐゴシック" charset="0"/>
                        </a:rPr>
                        <a:t>Name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9" name="Text Box 56">
            <a:extLst>
              <a:ext uri="{FF2B5EF4-FFF2-40B4-BE49-F238E27FC236}">
                <a16:creationId xmlns:a16="http://schemas.microsoft.com/office/drawing/2014/main" id="{319606CA-B6FC-4449-A779-ED15194E71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6600" y="4849813"/>
            <a:ext cx="5222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90000"/>
              </a:lnSpc>
              <a:buFont typeface="Monotype Sorts" pitchFamily="-84" charset="2"/>
              <a:buNone/>
            </a:pPr>
            <a:r>
              <a:rPr lang="en-US" altLang="en-US">
                <a:solidFill>
                  <a:srgbClr val="FF3300"/>
                </a:solidFill>
                <a:latin typeface="Tahoma" panose="020B0604030504040204" pitchFamily="34" charset="0"/>
              </a:rPr>
              <a:t>FK</a:t>
            </a:r>
          </a:p>
        </p:txBody>
      </p:sp>
      <p:sp>
        <p:nvSpPr>
          <p:cNvPr id="20" name="Text Box 20">
            <a:extLst>
              <a:ext uri="{FF2B5EF4-FFF2-40B4-BE49-F238E27FC236}">
                <a16:creationId xmlns:a16="http://schemas.microsoft.com/office/drawing/2014/main" id="{DBF3309A-131A-4F0B-B91A-AA0C304F21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62600" y="3021013"/>
            <a:ext cx="1323975" cy="430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90000"/>
              </a:lnSpc>
              <a:buFont typeface="Monotype Sorts" pitchFamily="-84" charset="2"/>
              <a:buNone/>
            </a:pPr>
            <a:r>
              <a:rPr lang="en-US" altLang="en-US">
                <a:solidFill>
                  <a:srgbClr val="0000FF"/>
                </a:solidFill>
                <a:latin typeface="Tahoma" panose="020B0604030504040204" pitchFamily="34" charset="0"/>
              </a:rPr>
              <a:t>COURSE</a:t>
            </a:r>
          </a:p>
        </p:txBody>
      </p:sp>
      <p:sp>
        <p:nvSpPr>
          <p:cNvPr id="21" name="Text Box 53">
            <a:extLst>
              <a:ext uri="{FF2B5EF4-FFF2-40B4-BE49-F238E27FC236}">
                <a16:creationId xmlns:a16="http://schemas.microsoft.com/office/drawing/2014/main" id="{462E8A8A-B7C5-4E05-B222-4A52F3E10C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3706813"/>
            <a:ext cx="5318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90000"/>
              </a:lnSpc>
              <a:buFont typeface="Monotype Sorts" pitchFamily="-84" charset="2"/>
              <a:buNone/>
            </a:pPr>
            <a:r>
              <a:rPr lang="en-US" altLang="en-US">
                <a:solidFill>
                  <a:srgbClr val="009900"/>
                </a:solidFill>
                <a:latin typeface="Tahoma" panose="020B0604030504040204" pitchFamily="34" charset="0"/>
              </a:rPr>
              <a:t>PK</a:t>
            </a:r>
          </a:p>
        </p:txBody>
      </p:sp>
      <p:sp>
        <p:nvSpPr>
          <p:cNvPr id="22" name="Freeform 51">
            <a:extLst>
              <a:ext uri="{FF2B5EF4-FFF2-40B4-BE49-F238E27FC236}">
                <a16:creationId xmlns:a16="http://schemas.microsoft.com/office/drawing/2014/main" id="{F6E5217F-3027-4EEF-BAD3-4E5988EACDBC}"/>
              </a:ext>
            </a:extLst>
          </p:cNvPr>
          <p:cNvSpPr>
            <a:spLocks/>
          </p:cNvSpPr>
          <p:nvPr/>
        </p:nvSpPr>
        <p:spPr bwMode="auto">
          <a:xfrm rot="2096167" flipV="1">
            <a:off x="5294313" y="4275138"/>
            <a:ext cx="519112" cy="1306512"/>
          </a:xfrm>
          <a:custGeom>
            <a:avLst/>
            <a:gdLst>
              <a:gd name="T0" fmla="*/ 0 w 1"/>
              <a:gd name="T1" fmla="*/ 0 h 240"/>
              <a:gd name="T2" fmla="*/ 0 w 1"/>
              <a:gd name="T3" fmla="*/ 2147483646 h 240"/>
              <a:gd name="T4" fmla="*/ 0 60000 65536"/>
              <a:gd name="T5" fmla="*/ 0 60000 65536"/>
              <a:gd name="T6" fmla="*/ 0 w 1"/>
              <a:gd name="T7" fmla="*/ 0 h 240"/>
              <a:gd name="T8" fmla="*/ 1 w 1"/>
              <a:gd name="T9" fmla="*/ 240 h 240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" h="240">
                <a:moveTo>
                  <a:pt x="0" y="0"/>
                </a:moveTo>
                <a:cubicBezTo>
                  <a:pt x="0" y="100"/>
                  <a:pt x="0" y="200"/>
                  <a:pt x="0" y="240"/>
                </a:cubicBezTo>
              </a:path>
            </a:pathLst>
          </a:custGeom>
          <a:noFill/>
          <a:ln w="28575">
            <a:solidFill>
              <a:srgbClr val="FF33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pic>
        <p:nvPicPr>
          <p:cNvPr id="49195" name="Picture 1">
            <a:extLst>
              <a:ext uri="{FF2B5EF4-FFF2-40B4-BE49-F238E27FC236}">
                <a16:creationId xmlns:a16="http://schemas.microsoft.com/office/drawing/2014/main" id="{679AD7BF-9920-4FEB-BB51-94B3C325D7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119063"/>
            <a:ext cx="1143000" cy="795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3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63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63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3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63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63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62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62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963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963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963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963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963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963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963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963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 nodeType="clickPar">
                      <p:stCondLst>
                        <p:cond delay="indefinite"/>
                      </p:stCondLst>
                      <p:childTnLst>
                        <p:par>
                          <p:cTn id="7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6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963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963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 nodeType="clickPar">
                      <p:stCondLst>
                        <p:cond delay="indefinite"/>
                      </p:stCondLst>
                      <p:childTnLst>
                        <p:par>
                          <p:cTn id="8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963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963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 nodeType="clickPar">
                      <p:stCondLst>
                        <p:cond delay="indefinite"/>
                      </p:stCondLst>
                      <p:childTnLst>
                        <p:par>
                          <p:cTn id="8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8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276" grpId="0" autoUpdateAnimBg="0"/>
      <p:bldP spid="96302" grpId="0" autoUpdateAnimBg="0"/>
      <p:bldP spid="96309" grpId="0" autoUpdateAnimBg="0"/>
      <p:bldP spid="96310" grpId="0" autoUpdateAnimBg="0"/>
      <p:bldP spid="96312" grpId="0" autoUpdateAnimBg="0"/>
      <p:bldP spid="96313" grpId="0" build="p" bldLvl="2" autoUpdateAnimBg="0"/>
      <p:bldP spid="19" grpId="0" autoUpdateAnimBg="0"/>
      <p:bldP spid="20" grpId="0" autoUpdateAnimBg="0"/>
      <p:bldP spid="21" grpId="0" autoUpdateAnimBg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Rectangle 2">
            <a:extLst>
              <a:ext uri="{FF2B5EF4-FFF2-40B4-BE49-F238E27FC236}">
                <a16:creationId xmlns:a16="http://schemas.microsoft.com/office/drawing/2014/main" id="{54ECE807-A1BF-4787-8578-E202DB0957A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74675" y="304800"/>
            <a:ext cx="8001000" cy="533400"/>
          </a:xfrm>
        </p:spPr>
        <p:txBody>
          <a:bodyPr/>
          <a:lstStyle/>
          <a:p>
            <a:pPr eaLnBrk="1" hangingPunct="1"/>
            <a:r>
              <a:rPr lang="en-US" altLang="en-US"/>
              <a:t>Foreign Key &amp; Primary Key</a:t>
            </a:r>
          </a:p>
        </p:txBody>
      </p:sp>
      <p:graphicFrame>
        <p:nvGraphicFramePr>
          <p:cNvPr id="355455" name="Group 127">
            <a:extLst>
              <a:ext uri="{FF2B5EF4-FFF2-40B4-BE49-F238E27FC236}">
                <a16:creationId xmlns:a16="http://schemas.microsoft.com/office/drawing/2014/main" id="{1B3A11FD-D370-A342-94CA-66DCF61121CE}"/>
              </a:ext>
            </a:extLst>
          </p:cNvPr>
          <p:cNvGraphicFramePr>
            <a:graphicFrameLocks noGrp="1"/>
          </p:cNvGraphicFramePr>
          <p:nvPr>
            <p:ph sz="half" idx="2"/>
          </p:nvPr>
        </p:nvGraphicFramePr>
        <p:xfrm>
          <a:off x="225425" y="1371600"/>
          <a:ext cx="2514600" cy="1905000"/>
        </p:xfrm>
        <a:graphic>
          <a:graphicData uri="http://schemas.openxmlformats.org/drawingml/2006/table">
            <a:tbl>
              <a:tblPr/>
              <a:tblGrid>
                <a:gridCol w="990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762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800" b="1" i="1" u="sng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charset="0"/>
                          <a:ea typeface="ＭＳ Ｐゴシック" charset="0"/>
                          <a:cs typeface="ＭＳ Ｐゴシック" charset="0"/>
                        </a:rPr>
                        <a:t>SID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8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charset="0"/>
                          <a:ea typeface="ＭＳ Ｐゴシック" charset="0"/>
                          <a:cs typeface="ＭＳ Ｐゴシック" charset="0"/>
                        </a:rPr>
                        <a:t>Name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8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charset="0"/>
                          <a:ea typeface="ＭＳ Ｐゴシック" charset="0"/>
                          <a:cs typeface="ＭＳ Ｐゴシック" charset="0"/>
                        </a:rPr>
                        <a:t>Age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62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546007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SzTx/>
                        <a:buFont typeface="Wingdings" charset="0"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Susan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18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62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546100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Bob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19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62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546500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Bill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355359" name="Group 31">
            <a:extLst>
              <a:ext uri="{FF2B5EF4-FFF2-40B4-BE49-F238E27FC236}">
                <a16:creationId xmlns:a16="http://schemas.microsoft.com/office/drawing/2014/main" id="{8D29BA13-D4CF-CE4E-A060-2BDE2B9EF824}"/>
              </a:ext>
            </a:extLst>
          </p:cNvPr>
          <p:cNvGraphicFramePr>
            <a:graphicFrameLocks noGrp="1"/>
          </p:cNvGraphicFramePr>
          <p:nvPr>
            <p:ph sz="quarter" idx="4294967295"/>
          </p:nvPr>
        </p:nvGraphicFramePr>
        <p:xfrm>
          <a:off x="6626225" y="1371600"/>
          <a:ext cx="2133600" cy="1463676"/>
        </p:xfrm>
        <a:graphic>
          <a:graphicData uri="http://schemas.openxmlformats.org/drawingml/2006/table">
            <a:tbl>
              <a:tblPr/>
              <a:tblGrid>
                <a:gridCol w="114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591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800" b="1" i="1" u="sng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charset="0"/>
                          <a:ea typeface="ＭＳ Ｐゴシック" charset="0"/>
                          <a:cs typeface="ＭＳ Ｐゴシック" charset="0"/>
                        </a:rPr>
                        <a:t>CID</a:t>
                      </a:r>
                    </a:p>
                  </a:txBody>
                  <a:tcPr marT="45740" marB="4574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8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charset="0"/>
                          <a:ea typeface="ＭＳ Ｐゴシック" charset="0"/>
                          <a:cs typeface="ＭＳ Ｐゴシック" charset="0"/>
                        </a:rPr>
                        <a:t>Name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91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CS1555</a:t>
                      </a:r>
                    </a:p>
                  </a:txBody>
                  <a:tcPr marT="45740" marB="4574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DB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91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CS1530</a:t>
                      </a:r>
                    </a:p>
                  </a:txBody>
                  <a:tcPr marT="45740" marB="4574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SW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91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CS1550</a:t>
                      </a:r>
                    </a:p>
                  </a:txBody>
                  <a:tcPr marT="45740" marB="4574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OS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355456" name="Group 128">
            <a:extLst>
              <a:ext uri="{FF2B5EF4-FFF2-40B4-BE49-F238E27FC236}">
                <a16:creationId xmlns:a16="http://schemas.microsoft.com/office/drawing/2014/main" id="{58E1B63C-C8B3-534F-9891-9F73EE507DA8}"/>
              </a:ext>
            </a:extLst>
          </p:cNvPr>
          <p:cNvGraphicFramePr>
            <a:graphicFrameLocks noGrp="1"/>
          </p:cNvGraphicFramePr>
          <p:nvPr>
            <p:ph sz="quarter" idx="4294967295"/>
          </p:nvPr>
        </p:nvGraphicFramePr>
        <p:xfrm>
          <a:off x="3121025" y="1371600"/>
          <a:ext cx="3048000" cy="1463676"/>
        </p:xfrm>
        <a:graphic>
          <a:graphicData uri="http://schemas.openxmlformats.org/drawingml/2006/table">
            <a:tbl>
              <a:tblPr/>
              <a:tblGrid>
                <a:gridCol w="1066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591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8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charset="0"/>
                          <a:ea typeface="ＭＳ Ｐゴシック" charset="0"/>
                          <a:cs typeface="ＭＳ Ｐゴシック" charset="0"/>
                        </a:rPr>
                        <a:t>SID</a:t>
                      </a:r>
                    </a:p>
                  </a:txBody>
                  <a:tcPr marT="45740" marB="4574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8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charset="0"/>
                          <a:ea typeface="ＭＳ Ｐゴシック" charset="0"/>
                          <a:cs typeface="ＭＳ Ｐゴシック" charset="0"/>
                        </a:rPr>
                        <a:t>CID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8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charset="0"/>
                          <a:ea typeface="ＭＳ Ｐゴシック" charset="0"/>
                          <a:cs typeface="ＭＳ Ｐゴシック" charset="0"/>
                        </a:rPr>
                        <a:t>Grade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91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546007</a:t>
                      </a:r>
                    </a:p>
                  </a:txBody>
                  <a:tcPr marT="45740" marB="4574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CS1555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A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91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546007</a:t>
                      </a:r>
                    </a:p>
                  </a:txBody>
                  <a:tcPr marT="45740" marB="4574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CS1550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B+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91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546500</a:t>
                      </a:r>
                    </a:p>
                  </a:txBody>
                  <a:tcPr marT="45740" marB="4574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CS1555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B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1263" name="Text Box 70">
            <a:extLst>
              <a:ext uri="{FF2B5EF4-FFF2-40B4-BE49-F238E27FC236}">
                <a16:creationId xmlns:a16="http://schemas.microsoft.com/office/drawing/2014/main" id="{7618DC1B-D3F8-4A91-BE44-829969DC47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68425" y="3429000"/>
            <a:ext cx="1828800" cy="43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90000"/>
              </a:lnSpc>
              <a:spcBef>
                <a:spcPct val="50000"/>
              </a:spcBef>
              <a:buFont typeface="Monotype Sorts" pitchFamily="-84" charset="2"/>
              <a:buNone/>
            </a:pPr>
            <a:r>
              <a:rPr lang="en-US" altLang="en-US" b="1" i="1">
                <a:solidFill>
                  <a:schemeClr val="accent1"/>
                </a:solidFill>
                <a:latin typeface="Arial" panose="020B0604020202020204" pitchFamily="34" charset="0"/>
              </a:rPr>
              <a:t>Students</a:t>
            </a:r>
          </a:p>
        </p:txBody>
      </p:sp>
      <p:sp>
        <p:nvSpPr>
          <p:cNvPr id="51264" name="Text Box 71">
            <a:extLst>
              <a:ext uri="{FF2B5EF4-FFF2-40B4-BE49-F238E27FC236}">
                <a16:creationId xmlns:a16="http://schemas.microsoft.com/office/drawing/2014/main" id="{8B3154B2-CF23-4411-8CC4-F196641EC4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31025" y="2971800"/>
            <a:ext cx="1447800" cy="43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90000"/>
              </a:lnSpc>
              <a:spcBef>
                <a:spcPct val="50000"/>
              </a:spcBef>
              <a:buFont typeface="Monotype Sorts" pitchFamily="-84" charset="2"/>
              <a:buNone/>
            </a:pPr>
            <a:r>
              <a:rPr lang="en-US" altLang="en-US" b="1" i="1">
                <a:solidFill>
                  <a:srgbClr val="3365FB"/>
                </a:solidFill>
                <a:latin typeface="Arial" panose="020B0604020202020204" pitchFamily="34" charset="0"/>
              </a:rPr>
              <a:t>Courses</a:t>
            </a:r>
          </a:p>
        </p:txBody>
      </p:sp>
      <p:sp>
        <p:nvSpPr>
          <p:cNvPr id="51265" name="Text Box 72">
            <a:extLst>
              <a:ext uri="{FF2B5EF4-FFF2-40B4-BE49-F238E27FC236}">
                <a16:creationId xmlns:a16="http://schemas.microsoft.com/office/drawing/2014/main" id="{535FB31F-4AC4-4DB6-A76A-7A3B0E6D9B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92625" y="2971800"/>
            <a:ext cx="1828800" cy="43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90000"/>
              </a:lnSpc>
              <a:spcBef>
                <a:spcPct val="50000"/>
              </a:spcBef>
              <a:buFont typeface="Monotype Sorts" pitchFamily="-84" charset="2"/>
              <a:buNone/>
            </a:pPr>
            <a:r>
              <a:rPr lang="en-US" altLang="en-US" b="1" i="1">
                <a:solidFill>
                  <a:srgbClr val="3365FB"/>
                </a:solidFill>
                <a:latin typeface="Arial" panose="020B0604020202020204" pitchFamily="34" charset="0"/>
              </a:rPr>
              <a:t>Enrolled</a:t>
            </a:r>
          </a:p>
        </p:txBody>
      </p:sp>
      <p:cxnSp>
        <p:nvCxnSpPr>
          <p:cNvPr id="51266" name="AutoShape 94">
            <a:extLst>
              <a:ext uri="{FF2B5EF4-FFF2-40B4-BE49-F238E27FC236}">
                <a16:creationId xmlns:a16="http://schemas.microsoft.com/office/drawing/2014/main" id="{696EEC8F-AC16-4A23-A92C-FD170A1CCBDB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1216025" y="1919288"/>
            <a:ext cx="1905000" cy="138112"/>
          </a:xfrm>
          <a:prstGeom prst="straightConnector1">
            <a:avLst/>
          </a:prstGeom>
          <a:noFill/>
          <a:ln w="9525">
            <a:solidFill>
              <a:schemeClr val="tx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1267" name="AutoShape 96">
            <a:extLst>
              <a:ext uri="{FF2B5EF4-FFF2-40B4-BE49-F238E27FC236}">
                <a16:creationId xmlns:a16="http://schemas.microsoft.com/office/drawing/2014/main" id="{DDC6D35D-6251-4088-99A7-54390A3C1A4D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1216025" y="2133600"/>
            <a:ext cx="1905000" cy="150813"/>
          </a:xfrm>
          <a:prstGeom prst="straightConnector1">
            <a:avLst/>
          </a:prstGeom>
          <a:noFill/>
          <a:ln w="9525">
            <a:solidFill>
              <a:schemeClr val="tx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1268" name="AutoShape 97">
            <a:extLst>
              <a:ext uri="{FF2B5EF4-FFF2-40B4-BE49-F238E27FC236}">
                <a16:creationId xmlns:a16="http://schemas.microsoft.com/office/drawing/2014/main" id="{7F02D62D-DFDC-4BC3-A989-D7C6319623EE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1216025" y="2649538"/>
            <a:ext cx="1905000" cy="322262"/>
          </a:xfrm>
          <a:prstGeom prst="straightConnector1">
            <a:avLst/>
          </a:prstGeom>
          <a:noFill/>
          <a:ln w="9525">
            <a:solidFill>
              <a:schemeClr val="tx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1269" name="AutoShape 99">
            <a:extLst>
              <a:ext uri="{FF2B5EF4-FFF2-40B4-BE49-F238E27FC236}">
                <a16:creationId xmlns:a16="http://schemas.microsoft.com/office/drawing/2014/main" id="{2BBEE22B-17E5-4B79-9DA8-5E3BE0D4234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169025" y="1919288"/>
            <a:ext cx="457200" cy="0"/>
          </a:xfrm>
          <a:prstGeom prst="straightConnector1">
            <a:avLst/>
          </a:prstGeom>
          <a:noFill/>
          <a:ln w="9525">
            <a:solidFill>
              <a:srgbClr val="CF0E3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1270" name="AutoShape 100">
            <a:extLst>
              <a:ext uri="{FF2B5EF4-FFF2-40B4-BE49-F238E27FC236}">
                <a16:creationId xmlns:a16="http://schemas.microsoft.com/office/drawing/2014/main" id="{2EF92CB7-C19E-4024-848B-7FD39EE1B21A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6169025" y="1919288"/>
            <a:ext cx="457200" cy="730250"/>
          </a:xfrm>
          <a:prstGeom prst="straightConnector1">
            <a:avLst/>
          </a:prstGeom>
          <a:noFill/>
          <a:ln w="9525">
            <a:solidFill>
              <a:srgbClr val="CF0E3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1271" name="AutoShape 101">
            <a:extLst>
              <a:ext uri="{FF2B5EF4-FFF2-40B4-BE49-F238E27FC236}">
                <a16:creationId xmlns:a16="http://schemas.microsoft.com/office/drawing/2014/main" id="{562390FF-159A-44BC-8CBC-0BA52A4CAC49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169025" y="2284413"/>
            <a:ext cx="457200" cy="365125"/>
          </a:xfrm>
          <a:prstGeom prst="straightConnector1">
            <a:avLst/>
          </a:prstGeom>
          <a:noFill/>
          <a:ln w="9525">
            <a:solidFill>
              <a:srgbClr val="CF0E3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3867" name="Rectangle 102">
            <a:extLst>
              <a:ext uri="{FF2B5EF4-FFF2-40B4-BE49-F238E27FC236}">
                <a16:creationId xmlns:a16="http://schemas.microsoft.com/office/drawing/2014/main" id="{B12C68B4-AFF4-41ED-B4BD-F1305625399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84175" y="4419600"/>
            <a:ext cx="8607425" cy="2362200"/>
          </a:xfrm>
          <a:noFill/>
        </p:spPr>
        <p:txBody>
          <a:bodyPr/>
          <a:lstStyle/>
          <a:p>
            <a:pPr eaLnBrk="1" hangingPunct="1"/>
            <a:r>
              <a:rPr lang="en-US" altLang="en-US" b="1">
                <a:latin typeface="Arial" panose="020B0604020202020204" pitchFamily="34" charset="0"/>
              </a:rPr>
              <a:t>Foreign key:</a:t>
            </a:r>
            <a:r>
              <a:rPr lang="en-US" altLang="en-US">
                <a:latin typeface="Arial" panose="020B0604020202020204" pitchFamily="34" charset="0"/>
              </a:rPr>
              <a:t> Set of fields in one relation that is used to </a:t>
            </a:r>
            <a:r>
              <a:rPr lang="ja-JP" altLang="en-US">
                <a:latin typeface="Comic Sans MS" panose="030F0702030302020204" pitchFamily="66" charset="0"/>
              </a:rPr>
              <a:t>“</a:t>
            </a:r>
            <a:r>
              <a:rPr lang="en-US" altLang="ja-JP">
                <a:latin typeface="Comic Sans MS" panose="030F0702030302020204" pitchFamily="66" charset="0"/>
              </a:rPr>
              <a:t>refer</a:t>
            </a:r>
            <a:r>
              <a:rPr lang="ja-JP" altLang="en-US">
                <a:latin typeface="Comic Sans MS" panose="030F0702030302020204" pitchFamily="66" charset="0"/>
              </a:rPr>
              <a:t>”</a:t>
            </a:r>
            <a:r>
              <a:rPr lang="en-US" altLang="ja-JP">
                <a:latin typeface="Arial" panose="020B0604020202020204" pitchFamily="34" charset="0"/>
              </a:rPr>
              <a:t> to a tuple in another relation </a:t>
            </a:r>
          </a:p>
          <a:p>
            <a:pPr lvl="1" eaLnBrk="1" hangingPunct="1"/>
            <a:r>
              <a:rPr lang="en-US" altLang="en-US">
                <a:latin typeface="Arial" panose="020B0604020202020204" pitchFamily="34" charset="0"/>
              </a:rPr>
              <a:t>Must correspond to </a:t>
            </a:r>
            <a:r>
              <a:rPr lang="en-US" altLang="en-US" u="sng">
                <a:latin typeface="Arial" panose="020B0604020202020204" pitchFamily="34" charset="0"/>
              </a:rPr>
              <a:t>primary key</a:t>
            </a:r>
            <a:r>
              <a:rPr lang="en-US" altLang="en-US">
                <a:latin typeface="Arial" panose="020B0604020202020204" pitchFamily="34" charset="0"/>
              </a:rPr>
              <a:t> of the referred relation  </a:t>
            </a:r>
          </a:p>
          <a:p>
            <a:pPr lvl="1" eaLnBrk="1" hangingPunct="1"/>
            <a:r>
              <a:rPr lang="en-US" altLang="en-US">
                <a:latin typeface="Arial" panose="020B0604020202020204" pitchFamily="34" charset="0"/>
              </a:rPr>
              <a:t>E.g. </a:t>
            </a:r>
            <a:r>
              <a:rPr lang="en-US" altLang="en-US" i="1">
                <a:latin typeface="Arial" panose="020B0604020202020204" pitchFamily="34" charset="0"/>
              </a:rPr>
              <a:t>SID </a:t>
            </a:r>
            <a:r>
              <a:rPr lang="en-US" altLang="en-US">
                <a:latin typeface="Arial" panose="020B0604020202020204" pitchFamily="34" charset="0"/>
              </a:rPr>
              <a:t>is a foreign key referring to </a:t>
            </a:r>
            <a:r>
              <a:rPr lang="en-US" altLang="en-US" i="1">
                <a:latin typeface="Arial" panose="020B0604020202020204" pitchFamily="34" charset="0"/>
              </a:rPr>
              <a:t>Students</a:t>
            </a:r>
          </a:p>
        </p:txBody>
      </p:sp>
      <p:sp>
        <p:nvSpPr>
          <p:cNvPr id="51273" name="Text Box 129">
            <a:extLst>
              <a:ext uri="{FF2B5EF4-FFF2-40B4-BE49-F238E27FC236}">
                <a16:creationId xmlns:a16="http://schemas.microsoft.com/office/drawing/2014/main" id="{6B0A4AF4-577D-44AC-A43D-2E35342537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025" y="3505200"/>
            <a:ext cx="1219200" cy="595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90000"/>
              </a:lnSpc>
              <a:spcBef>
                <a:spcPct val="50000"/>
              </a:spcBef>
              <a:buFont typeface="Monotype Sorts" pitchFamily="-84" charset="2"/>
              <a:buNone/>
            </a:pPr>
            <a:r>
              <a:rPr lang="en-US" altLang="en-US" sz="1800" b="1">
                <a:latin typeface="Comic Sans MS" panose="030F0702030302020204" pitchFamily="66" charset="0"/>
              </a:rPr>
              <a:t>Primary Key</a:t>
            </a:r>
          </a:p>
        </p:txBody>
      </p:sp>
      <p:sp>
        <p:nvSpPr>
          <p:cNvPr id="51274" name="Text Box 130">
            <a:extLst>
              <a:ext uri="{FF2B5EF4-FFF2-40B4-BE49-F238E27FC236}">
                <a16:creationId xmlns:a16="http://schemas.microsoft.com/office/drawing/2014/main" id="{E9788ED0-782E-471E-9E9C-16A7460212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68625" y="3092450"/>
            <a:ext cx="1219200" cy="595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90000"/>
              </a:lnSpc>
              <a:spcBef>
                <a:spcPct val="50000"/>
              </a:spcBef>
              <a:buFont typeface="Monotype Sorts" pitchFamily="-84" charset="2"/>
              <a:buNone/>
            </a:pPr>
            <a:r>
              <a:rPr lang="en-US" altLang="en-US" sz="1800" b="1">
                <a:latin typeface="Comic Sans MS" panose="030F0702030302020204" pitchFamily="66" charset="0"/>
              </a:rPr>
              <a:t>Foreign Key</a:t>
            </a:r>
          </a:p>
        </p:txBody>
      </p:sp>
      <p:sp>
        <p:nvSpPr>
          <p:cNvPr id="51275" name="Line 132">
            <a:extLst>
              <a:ext uri="{FF2B5EF4-FFF2-40B4-BE49-F238E27FC236}">
                <a16:creationId xmlns:a16="http://schemas.microsoft.com/office/drawing/2014/main" id="{E02D9411-ADE2-4068-BFEB-C4AD30A7642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82625" y="3276600"/>
            <a:ext cx="0" cy="3048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276" name="Line 133">
            <a:extLst>
              <a:ext uri="{FF2B5EF4-FFF2-40B4-BE49-F238E27FC236}">
                <a16:creationId xmlns:a16="http://schemas.microsoft.com/office/drawing/2014/main" id="{C482E749-9698-4C67-A1E2-1CB9DD8335B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578225" y="2819400"/>
            <a:ext cx="0" cy="381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867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Rectangle 2">
            <a:extLst>
              <a:ext uri="{FF2B5EF4-FFF2-40B4-BE49-F238E27FC236}">
                <a16:creationId xmlns:a16="http://schemas.microsoft.com/office/drawing/2014/main" id="{AC81F64A-73B5-4737-B414-B896C1CE899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304800"/>
            <a:ext cx="9053513" cy="533400"/>
          </a:xfrm>
        </p:spPr>
        <p:txBody>
          <a:bodyPr/>
          <a:lstStyle/>
          <a:p>
            <a:pPr eaLnBrk="1" hangingPunct="1"/>
            <a:r>
              <a:rPr lang="en-US" altLang="en-US"/>
              <a:t>Foreign Key Constraints</a:t>
            </a:r>
          </a:p>
        </p:txBody>
      </p:sp>
      <p:sp>
        <p:nvSpPr>
          <p:cNvPr id="52226" name="Rectangle 3">
            <a:extLst>
              <a:ext uri="{FF2B5EF4-FFF2-40B4-BE49-F238E27FC236}">
                <a16:creationId xmlns:a16="http://schemas.microsoft.com/office/drawing/2014/main" id="{3EA968C5-1CA4-41EC-A49B-FB1AFBC19FE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153400" cy="4114800"/>
          </a:xfrm>
        </p:spPr>
        <p:txBody>
          <a:bodyPr/>
          <a:lstStyle/>
          <a:p>
            <a:pPr eaLnBrk="1" hangingPunct="1">
              <a:spcAft>
                <a:spcPct val="25000"/>
              </a:spcAft>
            </a:pPr>
            <a:r>
              <a:rPr lang="en-US" altLang="en-US">
                <a:latin typeface="Arial" panose="020B0604020202020204" pitchFamily="34" charset="0"/>
              </a:rPr>
              <a:t>If foreign key constraints are enforced,  </a:t>
            </a:r>
            <a:r>
              <a:rPr lang="en-US" altLang="en-US" b="1">
                <a:latin typeface="Arial" panose="020B0604020202020204" pitchFamily="34" charset="0"/>
              </a:rPr>
              <a:t>referential integrity</a:t>
            </a:r>
            <a:r>
              <a:rPr lang="en-US" altLang="en-US" i="1">
                <a:latin typeface="Arial" panose="020B0604020202020204" pitchFamily="34" charset="0"/>
              </a:rPr>
              <a:t> </a:t>
            </a:r>
            <a:r>
              <a:rPr lang="en-US" altLang="en-US">
                <a:latin typeface="Arial" panose="020B0604020202020204" pitchFamily="34" charset="0"/>
              </a:rPr>
              <a:t>is achieved</a:t>
            </a:r>
          </a:p>
          <a:p>
            <a:pPr lvl="1" eaLnBrk="1" hangingPunct="1">
              <a:spcAft>
                <a:spcPct val="25000"/>
              </a:spcAft>
            </a:pPr>
            <a:r>
              <a:rPr lang="en-US" altLang="en-US">
                <a:latin typeface="Arial" panose="020B0604020202020204" pitchFamily="34" charset="0"/>
              </a:rPr>
              <a:t>E.g.: Only students can enroll in a class</a:t>
            </a:r>
          </a:p>
          <a:p>
            <a:pPr lvl="2" eaLnBrk="1" hangingPunct="1">
              <a:spcAft>
                <a:spcPct val="25000"/>
              </a:spcAft>
            </a:pPr>
            <a:r>
              <a:rPr lang="en-US" altLang="en-US">
                <a:latin typeface="Arial" panose="020B0604020202020204" pitchFamily="34" charset="0"/>
              </a:rPr>
              <a:t>Only students listed in the </a:t>
            </a:r>
            <a:r>
              <a:rPr lang="ja-JP" altLang="en-US">
                <a:latin typeface="Comic Sans MS" panose="030F0702030302020204" pitchFamily="66" charset="0"/>
              </a:rPr>
              <a:t>“</a:t>
            </a:r>
            <a:r>
              <a:rPr lang="en-US" altLang="ja-JP">
                <a:latin typeface="Comic Sans MS" panose="030F0702030302020204" pitchFamily="66" charset="0"/>
              </a:rPr>
              <a:t>Students</a:t>
            </a:r>
            <a:r>
              <a:rPr lang="ja-JP" altLang="en-US">
                <a:latin typeface="Comic Sans MS" panose="030F0702030302020204" pitchFamily="66" charset="0"/>
              </a:rPr>
              <a:t>”</a:t>
            </a:r>
            <a:r>
              <a:rPr lang="en-US" altLang="ja-JP">
                <a:latin typeface="Arial" panose="020B0604020202020204" pitchFamily="34" charset="0"/>
              </a:rPr>
              <a:t> relation should be allowed to enroll for courses</a:t>
            </a:r>
          </a:p>
          <a:p>
            <a:pPr lvl="1" eaLnBrk="1" hangingPunct="1">
              <a:spcAft>
                <a:spcPct val="25000"/>
              </a:spcAft>
            </a:pPr>
            <a:endParaRPr lang="en-US" altLang="en-US">
              <a:latin typeface="Arial" panose="020B0604020202020204" pitchFamily="34" charset="0"/>
            </a:endParaRPr>
          </a:p>
          <a:p>
            <a:pPr eaLnBrk="1" hangingPunct="1">
              <a:spcAft>
                <a:spcPct val="25000"/>
              </a:spcAft>
            </a:pPr>
            <a:r>
              <a:rPr lang="en-US" altLang="en-US">
                <a:latin typeface="Arial" panose="020B0604020202020204" pitchFamily="34" charset="0"/>
              </a:rPr>
              <a:t>Like a </a:t>
            </a:r>
            <a:r>
              <a:rPr lang="ja-JP" altLang="en-US">
                <a:latin typeface="Arial" panose="020B0604020202020204" pitchFamily="34" charset="0"/>
              </a:rPr>
              <a:t>“</a:t>
            </a:r>
            <a:r>
              <a:rPr lang="en-US" altLang="ja-JP" i="1">
                <a:latin typeface="Arial" panose="020B0604020202020204" pitchFamily="34" charset="0"/>
              </a:rPr>
              <a:t>logical pointer</a:t>
            </a:r>
            <a:r>
              <a:rPr lang="ja-JP" altLang="en-US">
                <a:latin typeface="Arial" panose="020B0604020202020204" pitchFamily="34" charset="0"/>
              </a:rPr>
              <a:t>”</a:t>
            </a:r>
            <a:endParaRPr lang="en-US" altLang="ja-JP">
              <a:latin typeface="Arial" panose="020B0604020202020204" pitchFamily="34" charset="0"/>
            </a:endParaRPr>
          </a:p>
          <a:p>
            <a:pPr lvl="1" eaLnBrk="1" hangingPunct="1">
              <a:spcAft>
                <a:spcPct val="25000"/>
              </a:spcAft>
            </a:pPr>
            <a:r>
              <a:rPr lang="en-US" altLang="en-US">
                <a:latin typeface="Arial" panose="020B0604020202020204" pitchFamily="34" charset="0"/>
              </a:rPr>
              <a:t>There shouldn</a:t>
            </a:r>
            <a:r>
              <a:rPr lang="ja-JP" altLang="en-US">
                <a:latin typeface="Arial" panose="020B0604020202020204" pitchFamily="34" charset="0"/>
              </a:rPr>
              <a:t>’</a:t>
            </a:r>
            <a:r>
              <a:rPr lang="en-US" altLang="ja-JP">
                <a:latin typeface="Arial" panose="020B0604020202020204" pitchFamily="34" charset="0"/>
              </a:rPr>
              <a:t>t be dangling references</a:t>
            </a:r>
          </a:p>
          <a:p>
            <a:pPr lvl="2" eaLnBrk="1" hangingPunct="1">
              <a:spcAft>
                <a:spcPct val="25000"/>
              </a:spcAft>
            </a:pPr>
            <a:r>
              <a:rPr lang="en-US" altLang="ja-JP">
                <a:latin typeface="Arial" panose="020B0604020202020204" pitchFamily="34" charset="0"/>
              </a:rPr>
              <a:t>Either valid PK or NULL</a:t>
            </a:r>
          </a:p>
          <a:p>
            <a:pPr lvl="1" eaLnBrk="1" hangingPunct="1">
              <a:spcAft>
                <a:spcPct val="25000"/>
              </a:spcAft>
            </a:pPr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 spd="slow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Rectangle 2">
            <a:extLst>
              <a:ext uri="{FF2B5EF4-FFF2-40B4-BE49-F238E27FC236}">
                <a16:creationId xmlns:a16="http://schemas.microsoft.com/office/drawing/2014/main" id="{640EF7C9-A1D0-4AFA-A0ED-A885A6D2DF0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74675" y="304800"/>
            <a:ext cx="8001000" cy="533400"/>
          </a:xfrm>
        </p:spPr>
        <p:txBody>
          <a:bodyPr/>
          <a:lstStyle/>
          <a:p>
            <a:pPr eaLnBrk="1" hangingPunct="1"/>
            <a:r>
              <a:rPr lang="en-US" altLang="en-US"/>
              <a:t>Any Attribute can be a Foreign Key  </a:t>
            </a:r>
          </a:p>
        </p:txBody>
      </p:sp>
      <p:graphicFrame>
        <p:nvGraphicFramePr>
          <p:cNvPr id="355455" name="Group 127">
            <a:extLst>
              <a:ext uri="{FF2B5EF4-FFF2-40B4-BE49-F238E27FC236}">
                <a16:creationId xmlns:a16="http://schemas.microsoft.com/office/drawing/2014/main" id="{796D1769-2194-724C-B8D6-7A97D44F963F}"/>
              </a:ext>
            </a:extLst>
          </p:cNvPr>
          <p:cNvGraphicFramePr>
            <a:graphicFrameLocks noGrp="1"/>
          </p:cNvGraphicFramePr>
          <p:nvPr>
            <p:ph sz="half" idx="2"/>
          </p:nvPr>
        </p:nvGraphicFramePr>
        <p:xfrm>
          <a:off x="1420813" y="1676400"/>
          <a:ext cx="2693987" cy="1524000"/>
        </p:xfrm>
        <a:graphic>
          <a:graphicData uri="http://schemas.openxmlformats.org/drawingml/2006/table">
            <a:tbl>
              <a:tblPr/>
              <a:tblGrid>
                <a:gridCol w="7468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723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478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329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800" b="1" i="1" u="sng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charset="0"/>
                          <a:ea typeface="ＭＳ Ｐゴシック" charset="0"/>
                          <a:cs typeface="ＭＳ Ｐゴシック" charset="0"/>
                        </a:rPr>
                        <a:t>FID</a:t>
                      </a:r>
                    </a:p>
                  </a:txBody>
                  <a:tcPr marL="91447" marR="9144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8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charset="0"/>
                          <a:ea typeface="ＭＳ Ｐゴシック" charset="0"/>
                          <a:cs typeface="ＭＳ Ｐゴシック" charset="0"/>
                        </a:rPr>
                        <a:t>Name</a:t>
                      </a:r>
                    </a:p>
                  </a:txBody>
                  <a:tcPr marL="91447" marR="9144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8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charset="0"/>
                          <a:ea typeface="ＭＳ Ｐゴシック" charset="0"/>
                          <a:cs typeface="ＭＳ Ｐゴシック" charset="0"/>
                        </a:rPr>
                        <a:t>Area</a:t>
                      </a:r>
                    </a:p>
                  </a:txBody>
                  <a:tcPr marL="91447" marR="9144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521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007</a:t>
                      </a:r>
                    </a:p>
                  </a:txBody>
                  <a:tcPr marL="91447" marR="9144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Panos</a:t>
                      </a:r>
                    </a:p>
                  </a:txBody>
                  <a:tcPr marL="91447" marR="9144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DB</a:t>
                      </a:r>
                    </a:p>
                  </a:txBody>
                  <a:tcPr marL="91447" marR="9144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6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100</a:t>
                      </a:r>
                    </a:p>
                  </a:txBody>
                  <a:tcPr marL="91447" marR="9144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Daniel</a:t>
                      </a:r>
                    </a:p>
                  </a:txBody>
                  <a:tcPr marL="91447" marR="9144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OS</a:t>
                      </a:r>
                    </a:p>
                  </a:txBody>
                  <a:tcPr marL="91447" marR="9144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918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500</a:t>
                      </a:r>
                    </a:p>
                  </a:txBody>
                  <a:tcPr marL="91447" marR="9144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Adriana</a:t>
                      </a:r>
                    </a:p>
                  </a:txBody>
                  <a:tcPr marL="91447" marR="9144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AI</a:t>
                      </a:r>
                    </a:p>
                  </a:txBody>
                  <a:tcPr marL="91447" marR="9144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355359" name="Group 31">
            <a:extLst>
              <a:ext uri="{FF2B5EF4-FFF2-40B4-BE49-F238E27FC236}">
                <a16:creationId xmlns:a16="http://schemas.microsoft.com/office/drawing/2014/main" id="{FD855462-967F-F041-953A-34696200E7D5}"/>
              </a:ext>
            </a:extLst>
          </p:cNvPr>
          <p:cNvGraphicFramePr>
            <a:graphicFrameLocks noGrp="1"/>
          </p:cNvGraphicFramePr>
          <p:nvPr>
            <p:ph sz="quarter" idx="4294967295"/>
          </p:nvPr>
        </p:nvGraphicFramePr>
        <p:xfrm>
          <a:off x="4800600" y="1676400"/>
          <a:ext cx="3352801" cy="1463676"/>
        </p:xfrm>
        <a:graphic>
          <a:graphicData uri="http://schemas.openxmlformats.org/drawingml/2006/table">
            <a:tbl>
              <a:tblPr/>
              <a:tblGrid>
                <a:gridCol w="11144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001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591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800" b="1" i="1" u="sng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charset="0"/>
                          <a:ea typeface="ＭＳ Ｐゴシック" charset="0"/>
                          <a:cs typeface="ＭＳ Ｐゴシック" charset="0"/>
                        </a:rPr>
                        <a:t>CID</a:t>
                      </a:r>
                    </a:p>
                  </a:txBody>
                  <a:tcPr marT="45740" marB="4574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8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charset="0"/>
                          <a:ea typeface="ＭＳ Ｐゴシック" charset="0"/>
                          <a:cs typeface="ＭＳ Ｐゴシック" charset="0"/>
                        </a:rPr>
                        <a:t>Name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8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charset="0"/>
                          <a:ea typeface="ＭＳ Ｐゴシック" charset="0"/>
                          <a:cs typeface="ＭＳ Ｐゴシック" charset="0"/>
                        </a:rPr>
                        <a:t>Instructor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91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CS1555</a:t>
                      </a:r>
                    </a:p>
                  </a:txBody>
                  <a:tcPr marT="45740" marB="4574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DB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007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91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CS1530</a:t>
                      </a:r>
                    </a:p>
                  </a:txBody>
                  <a:tcPr marT="45740" marB="4574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SW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NULL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91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CS1550</a:t>
                      </a:r>
                    </a:p>
                  </a:txBody>
                  <a:tcPr marT="45740" marB="4574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OS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100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3294" name="Text Box 70">
            <a:extLst>
              <a:ext uri="{FF2B5EF4-FFF2-40B4-BE49-F238E27FC236}">
                <a16:creationId xmlns:a16="http://schemas.microsoft.com/office/drawing/2014/main" id="{20723FBF-493F-4D40-BD9C-E2EC73C137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0" y="1143000"/>
            <a:ext cx="1371600" cy="43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90000"/>
              </a:lnSpc>
              <a:spcBef>
                <a:spcPct val="50000"/>
              </a:spcBef>
              <a:buFont typeface="Monotype Sorts" pitchFamily="-84" charset="2"/>
              <a:buNone/>
            </a:pPr>
            <a:r>
              <a:rPr lang="en-US" altLang="en-US" b="1" i="1">
                <a:solidFill>
                  <a:schemeClr val="accent1"/>
                </a:solidFill>
                <a:latin typeface="Arial" panose="020B0604020202020204" pitchFamily="34" charset="0"/>
              </a:rPr>
              <a:t>Faculty</a:t>
            </a:r>
          </a:p>
        </p:txBody>
      </p:sp>
      <p:sp>
        <p:nvSpPr>
          <p:cNvPr id="53295" name="Text Box 71">
            <a:extLst>
              <a:ext uri="{FF2B5EF4-FFF2-40B4-BE49-F238E27FC236}">
                <a16:creationId xmlns:a16="http://schemas.microsoft.com/office/drawing/2014/main" id="{E72333B0-9AE1-4100-899E-148FEBFB66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62600" y="1169988"/>
            <a:ext cx="1447800" cy="430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90000"/>
              </a:lnSpc>
              <a:spcBef>
                <a:spcPct val="50000"/>
              </a:spcBef>
              <a:buFont typeface="Monotype Sorts" pitchFamily="-84" charset="2"/>
              <a:buNone/>
            </a:pPr>
            <a:r>
              <a:rPr lang="en-US" altLang="en-US" b="1" i="1">
                <a:solidFill>
                  <a:srgbClr val="3365FB"/>
                </a:solidFill>
                <a:latin typeface="Arial" panose="020B0604020202020204" pitchFamily="34" charset="0"/>
              </a:rPr>
              <a:t>Courses</a:t>
            </a:r>
          </a:p>
        </p:txBody>
      </p:sp>
      <p:sp>
        <p:nvSpPr>
          <p:cNvPr id="33867" name="Rectangle 102">
            <a:extLst>
              <a:ext uri="{FF2B5EF4-FFF2-40B4-BE49-F238E27FC236}">
                <a16:creationId xmlns:a16="http://schemas.microsoft.com/office/drawing/2014/main" id="{AF3F8ADF-F34D-4D08-B546-D591B6B2AC9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84175" y="4419600"/>
            <a:ext cx="8607425" cy="2362200"/>
          </a:xfrm>
          <a:noFill/>
        </p:spPr>
        <p:txBody>
          <a:bodyPr/>
          <a:lstStyle/>
          <a:p>
            <a:pPr eaLnBrk="1" hangingPunct="1"/>
            <a:r>
              <a:rPr lang="en-US" altLang="en-US" b="1">
                <a:latin typeface="Arial" panose="020B0604020202020204" pitchFamily="34" charset="0"/>
              </a:rPr>
              <a:t>Foreign key:</a:t>
            </a:r>
            <a:r>
              <a:rPr lang="en-US" altLang="en-US">
                <a:latin typeface="Arial" panose="020B0604020202020204" pitchFamily="34" charset="0"/>
              </a:rPr>
              <a:t> Set of fields in one relation that is used to </a:t>
            </a:r>
            <a:r>
              <a:rPr lang="ja-JP" altLang="en-US">
                <a:latin typeface="Comic Sans MS" panose="030F0702030302020204" pitchFamily="66" charset="0"/>
              </a:rPr>
              <a:t>“</a:t>
            </a:r>
            <a:r>
              <a:rPr lang="en-US" altLang="ja-JP">
                <a:latin typeface="Comic Sans MS" panose="030F0702030302020204" pitchFamily="66" charset="0"/>
              </a:rPr>
              <a:t>refer</a:t>
            </a:r>
            <a:r>
              <a:rPr lang="ja-JP" altLang="en-US">
                <a:latin typeface="Comic Sans MS" panose="030F0702030302020204" pitchFamily="66" charset="0"/>
              </a:rPr>
              <a:t>”</a:t>
            </a:r>
            <a:r>
              <a:rPr lang="en-US" altLang="ja-JP">
                <a:latin typeface="Arial" panose="020B0604020202020204" pitchFamily="34" charset="0"/>
              </a:rPr>
              <a:t> to a tuple in another relation </a:t>
            </a:r>
          </a:p>
          <a:p>
            <a:pPr lvl="1" eaLnBrk="1" hangingPunct="1"/>
            <a:r>
              <a:rPr lang="en-US" altLang="en-US">
                <a:latin typeface="Arial" panose="020B0604020202020204" pitchFamily="34" charset="0"/>
              </a:rPr>
              <a:t>Must correspond to </a:t>
            </a:r>
            <a:r>
              <a:rPr lang="en-US" altLang="en-US" u="sng">
                <a:latin typeface="Arial" panose="020B0604020202020204" pitchFamily="34" charset="0"/>
              </a:rPr>
              <a:t>primary key</a:t>
            </a:r>
            <a:r>
              <a:rPr lang="en-US" altLang="en-US">
                <a:latin typeface="Arial" panose="020B0604020202020204" pitchFamily="34" charset="0"/>
              </a:rPr>
              <a:t> of the referred relation</a:t>
            </a:r>
          </a:p>
          <a:p>
            <a:pPr lvl="1" eaLnBrk="1" hangingPunct="1"/>
            <a:r>
              <a:rPr lang="en-US" altLang="en-US">
                <a:latin typeface="Arial" panose="020B0604020202020204" pitchFamily="34" charset="0"/>
              </a:rPr>
              <a:t>If not part of a key, it could be NULL</a:t>
            </a:r>
          </a:p>
        </p:txBody>
      </p:sp>
      <p:sp>
        <p:nvSpPr>
          <p:cNvPr id="53297" name="Text Box 129">
            <a:extLst>
              <a:ext uri="{FF2B5EF4-FFF2-40B4-BE49-F238E27FC236}">
                <a16:creationId xmlns:a16="http://schemas.microsoft.com/office/drawing/2014/main" id="{5A80EB61-73BA-4E5C-B717-943FF086A3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9200" y="3505200"/>
            <a:ext cx="1219200" cy="595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90000"/>
              </a:lnSpc>
              <a:spcBef>
                <a:spcPct val="50000"/>
              </a:spcBef>
              <a:buFont typeface="Monotype Sorts" pitchFamily="-84" charset="2"/>
              <a:buNone/>
            </a:pPr>
            <a:r>
              <a:rPr lang="en-US" altLang="en-US" sz="1800" b="1">
                <a:latin typeface="Comic Sans MS" panose="030F0702030302020204" pitchFamily="66" charset="0"/>
              </a:rPr>
              <a:t>Primary Key</a:t>
            </a:r>
          </a:p>
        </p:txBody>
      </p:sp>
      <p:sp>
        <p:nvSpPr>
          <p:cNvPr id="53298" name="Line 132">
            <a:extLst>
              <a:ext uri="{FF2B5EF4-FFF2-40B4-BE49-F238E27FC236}">
                <a16:creationId xmlns:a16="http://schemas.microsoft.com/office/drawing/2014/main" id="{F27077F3-A945-4171-AB0F-44B2643B940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828800" y="3276600"/>
            <a:ext cx="0" cy="3048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3299" name="Text Box 130">
            <a:extLst>
              <a:ext uri="{FF2B5EF4-FFF2-40B4-BE49-F238E27FC236}">
                <a16:creationId xmlns:a16="http://schemas.microsoft.com/office/drawing/2014/main" id="{5E5B27FA-723C-4AB3-B9C2-4E93C3688D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81800" y="3473450"/>
            <a:ext cx="1219200" cy="595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90000"/>
              </a:lnSpc>
              <a:spcBef>
                <a:spcPct val="50000"/>
              </a:spcBef>
              <a:buFont typeface="Monotype Sorts" pitchFamily="-84" charset="2"/>
              <a:buNone/>
            </a:pPr>
            <a:r>
              <a:rPr lang="en-US" altLang="en-US" sz="1800" b="1">
                <a:latin typeface="Comic Sans MS" panose="030F0702030302020204" pitchFamily="66" charset="0"/>
              </a:rPr>
              <a:t>Foreign Key</a:t>
            </a:r>
          </a:p>
        </p:txBody>
      </p:sp>
      <p:sp>
        <p:nvSpPr>
          <p:cNvPr id="53300" name="Line 133">
            <a:extLst>
              <a:ext uri="{FF2B5EF4-FFF2-40B4-BE49-F238E27FC236}">
                <a16:creationId xmlns:a16="http://schemas.microsoft.com/office/drawing/2014/main" id="{2912DE39-7E16-4839-AA3B-99745D36C8F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391400" y="3200400"/>
            <a:ext cx="0" cy="381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3301" name="Text Box 129">
            <a:extLst>
              <a:ext uri="{FF2B5EF4-FFF2-40B4-BE49-F238E27FC236}">
                <a16:creationId xmlns:a16="http://schemas.microsoft.com/office/drawing/2014/main" id="{219B2F3E-9519-40A9-BE0C-1DBF6D9FC2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76800" y="3429000"/>
            <a:ext cx="1219200" cy="595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90000"/>
              </a:lnSpc>
              <a:spcBef>
                <a:spcPct val="50000"/>
              </a:spcBef>
              <a:buFont typeface="Monotype Sorts" pitchFamily="-84" charset="2"/>
              <a:buNone/>
            </a:pPr>
            <a:r>
              <a:rPr lang="en-US" altLang="en-US" sz="1800" b="1">
                <a:latin typeface="Comic Sans MS" panose="030F0702030302020204" pitchFamily="66" charset="0"/>
              </a:rPr>
              <a:t>Primary Key</a:t>
            </a:r>
          </a:p>
        </p:txBody>
      </p:sp>
      <p:sp>
        <p:nvSpPr>
          <p:cNvPr id="53302" name="Line 132">
            <a:extLst>
              <a:ext uri="{FF2B5EF4-FFF2-40B4-BE49-F238E27FC236}">
                <a16:creationId xmlns:a16="http://schemas.microsoft.com/office/drawing/2014/main" id="{E83FA4BA-8F2D-4925-AD8D-2A338B2C661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486400" y="3200400"/>
            <a:ext cx="0" cy="3048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867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Rectangle 2">
            <a:extLst>
              <a:ext uri="{FF2B5EF4-FFF2-40B4-BE49-F238E27FC236}">
                <a16:creationId xmlns:a16="http://schemas.microsoft.com/office/drawing/2014/main" id="{5D06428F-B0C9-404C-9E31-88385B96DAA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74675" y="304800"/>
            <a:ext cx="8001000" cy="533400"/>
          </a:xfrm>
        </p:spPr>
        <p:txBody>
          <a:bodyPr/>
          <a:lstStyle/>
          <a:p>
            <a:r>
              <a:rPr lang="en-US" altLang="en-US"/>
              <a:t> Foreign Keys in SQL</a:t>
            </a:r>
          </a:p>
        </p:txBody>
      </p:sp>
      <p:graphicFrame>
        <p:nvGraphicFramePr>
          <p:cNvPr id="214353" name="Group 337">
            <a:extLst>
              <a:ext uri="{FF2B5EF4-FFF2-40B4-BE49-F238E27FC236}">
                <a16:creationId xmlns:a16="http://schemas.microsoft.com/office/drawing/2014/main" id="{1FFE4F9C-B451-6042-9123-3BB3AE7BD59C}"/>
              </a:ext>
            </a:extLst>
          </p:cNvPr>
          <p:cNvGraphicFramePr>
            <a:graphicFrameLocks noGrp="1"/>
          </p:cNvGraphicFramePr>
          <p:nvPr>
            <p:ph sz="half" idx="2"/>
          </p:nvPr>
        </p:nvGraphicFramePr>
        <p:xfrm>
          <a:off x="152400" y="1882775"/>
          <a:ext cx="3384551" cy="476250"/>
        </p:xfrm>
        <a:graphic>
          <a:graphicData uri="http://schemas.openxmlformats.org/drawingml/2006/table">
            <a:tbl>
              <a:tblPr/>
              <a:tblGrid>
                <a:gridCol w="945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832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83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171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762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800" b="1" i="1" u="sng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charset="0"/>
                          <a:ea typeface="ＭＳ Ｐゴシック" charset="0"/>
                          <a:cs typeface="ＭＳ Ｐゴシック" charset="0"/>
                        </a:rPr>
                        <a:t>SID</a:t>
                      </a:r>
                    </a:p>
                  </a:txBody>
                  <a:tcPr marL="91452" marR="91452" marT="45721" marB="4572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8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charset="0"/>
                          <a:ea typeface="ＭＳ Ｐゴシック" charset="0"/>
                          <a:cs typeface="ＭＳ Ｐゴシック" charset="0"/>
                        </a:rPr>
                        <a:t>Name</a:t>
                      </a:r>
                    </a:p>
                  </a:txBody>
                  <a:tcPr marL="91452" marR="91452" marT="45721" marB="4572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8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charset="0"/>
                          <a:ea typeface="ＭＳ Ｐゴシック" charset="0"/>
                          <a:cs typeface="ＭＳ Ｐゴシック" charset="0"/>
                        </a:rPr>
                        <a:t>Major</a:t>
                      </a:r>
                    </a:p>
                  </a:txBody>
                  <a:tcPr marL="91452" marR="91452" marT="45721" marB="4572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8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charset="0"/>
                          <a:ea typeface="ＭＳ Ｐゴシック" charset="0"/>
                          <a:cs typeface="ＭＳ Ｐゴシック" charset="0"/>
                        </a:rPr>
                        <a:t>GPA</a:t>
                      </a:r>
                    </a:p>
                  </a:txBody>
                  <a:tcPr marL="91452" marR="91452" marT="45721" marB="4572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14356" name="Group 340">
            <a:extLst>
              <a:ext uri="{FF2B5EF4-FFF2-40B4-BE49-F238E27FC236}">
                <a16:creationId xmlns:a16="http://schemas.microsoft.com/office/drawing/2014/main" id="{62D4E22C-9428-E344-A487-AD6A2453BA02}"/>
              </a:ext>
            </a:extLst>
          </p:cNvPr>
          <p:cNvGraphicFramePr>
            <a:graphicFrameLocks noGrp="1"/>
          </p:cNvGraphicFramePr>
          <p:nvPr>
            <p:ph sz="quarter" idx="4294967295"/>
          </p:nvPr>
        </p:nvGraphicFramePr>
        <p:xfrm>
          <a:off x="3657600" y="1882775"/>
          <a:ext cx="2133600" cy="441325"/>
        </p:xfrm>
        <a:graphic>
          <a:graphicData uri="http://schemas.openxmlformats.org/drawingml/2006/table">
            <a:tbl>
              <a:tblPr/>
              <a:tblGrid>
                <a:gridCol w="114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13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800" b="1" i="1" u="sng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charset="0"/>
                          <a:ea typeface="ＭＳ Ｐゴシック" charset="0"/>
                          <a:cs typeface="ＭＳ Ｐゴシック" charset="0"/>
                        </a:rPr>
                        <a:t>CID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8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charset="0"/>
                          <a:ea typeface="ＭＳ Ｐゴシック" charset="0"/>
                          <a:cs typeface="ＭＳ Ｐゴシック" charset="0"/>
                        </a:rPr>
                        <a:t>Name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14372" name="Group 356">
            <a:extLst>
              <a:ext uri="{FF2B5EF4-FFF2-40B4-BE49-F238E27FC236}">
                <a16:creationId xmlns:a16="http://schemas.microsoft.com/office/drawing/2014/main" id="{B37A63BC-702D-2840-9C45-9B268D3DD18B}"/>
              </a:ext>
            </a:extLst>
          </p:cNvPr>
          <p:cNvGraphicFramePr>
            <a:graphicFrameLocks noGrp="1"/>
          </p:cNvGraphicFramePr>
          <p:nvPr>
            <p:ph sz="quarter" idx="4294967295"/>
          </p:nvPr>
        </p:nvGraphicFramePr>
        <p:xfrm>
          <a:off x="5880100" y="1855788"/>
          <a:ext cx="3048000" cy="457200"/>
        </p:xfrm>
        <a:graphic>
          <a:graphicData uri="http://schemas.openxmlformats.org/drawingml/2006/table">
            <a:tbl>
              <a:tblPr/>
              <a:tblGrid>
                <a:gridCol w="1066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800" b="1" i="1" u="sng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charset="0"/>
                          <a:ea typeface="ＭＳ Ｐゴシック" charset="0"/>
                          <a:cs typeface="ＭＳ Ｐゴシック" charset="0"/>
                        </a:rPr>
                        <a:t>SID</a:t>
                      </a:r>
                    </a:p>
                  </a:txBody>
                  <a:tcPr marT="45740" marB="4574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800" b="1" i="1" u="sng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charset="0"/>
                          <a:ea typeface="ＭＳ Ｐゴシック" charset="0"/>
                          <a:cs typeface="ＭＳ Ｐゴシック" charset="0"/>
                        </a:rPr>
                        <a:t>CID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8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charset="0"/>
                          <a:ea typeface="ＭＳ Ｐゴシック" charset="0"/>
                          <a:cs typeface="ＭＳ Ｐゴシック" charset="0"/>
                        </a:rPr>
                        <a:t>Grade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4304" name="Text Box 300">
            <a:extLst>
              <a:ext uri="{FF2B5EF4-FFF2-40B4-BE49-F238E27FC236}">
                <a16:creationId xmlns:a16="http://schemas.microsoft.com/office/drawing/2014/main" id="{54A4E8EA-DE3E-48DE-866D-DD2AB714C6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800" y="2389188"/>
            <a:ext cx="1828800" cy="430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90000"/>
              </a:lnSpc>
              <a:spcBef>
                <a:spcPct val="50000"/>
              </a:spcBef>
              <a:buFont typeface="Monotype Sorts" pitchFamily="-84" charset="2"/>
              <a:buNone/>
            </a:pPr>
            <a:r>
              <a:rPr lang="en-US" altLang="en-US" b="1" i="1">
                <a:solidFill>
                  <a:srgbClr val="0000FF"/>
                </a:solidFill>
                <a:latin typeface="Arial" panose="020B0604020202020204" pitchFamily="34" charset="0"/>
              </a:rPr>
              <a:t>Students</a:t>
            </a:r>
          </a:p>
        </p:txBody>
      </p:sp>
      <p:sp>
        <p:nvSpPr>
          <p:cNvPr id="54305" name="Text Box 301">
            <a:extLst>
              <a:ext uri="{FF2B5EF4-FFF2-40B4-BE49-F238E27FC236}">
                <a16:creationId xmlns:a16="http://schemas.microsoft.com/office/drawing/2014/main" id="{ED06DF52-724F-4E41-8DFE-D283FE87A5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6200" y="2389188"/>
            <a:ext cx="1447800" cy="430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90000"/>
              </a:lnSpc>
              <a:spcBef>
                <a:spcPct val="50000"/>
              </a:spcBef>
              <a:buFont typeface="Monotype Sorts" pitchFamily="-84" charset="2"/>
              <a:buNone/>
            </a:pPr>
            <a:r>
              <a:rPr lang="en-US" altLang="en-US" b="1" i="1">
                <a:solidFill>
                  <a:srgbClr val="0000FF"/>
                </a:solidFill>
                <a:latin typeface="Arial" panose="020B0604020202020204" pitchFamily="34" charset="0"/>
              </a:rPr>
              <a:t>Courses</a:t>
            </a:r>
          </a:p>
        </p:txBody>
      </p:sp>
      <p:sp>
        <p:nvSpPr>
          <p:cNvPr id="54306" name="Text Box 302">
            <a:extLst>
              <a:ext uri="{FF2B5EF4-FFF2-40B4-BE49-F238E27FC236}">
                <a16:creationId xmlns:a16="http://schemas.microsoft.com/office/drawing/2014/main" id="{39941EA1-744D-4C82-8871-F06EC3B046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00800" y="2389188"/>
            <a:ext cx="1828800" cy="430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90000"/>
              </a:lnSpc>
              <a:spcBef>
                <a:spcPct val="50000"/>
              </a:spcBef>
              <a:buFont typeface="Monotype Sorts" pitchFamily="-84" charset="2"/>
              <a:buNone/>
            </a:pPr>
            <a:r>
              <a:rPr lang="en-US" altLang="en-US" b="1" i="1">
                <a:solidFill>
                  <a:srgbClr val="0000FF"/>
                </a:solidFill>
                <a:latin typeface="Arial" panose="020B0604020202020204" pitchFamily="34" charset="0"/>
              </a:rPr>
              <a:t>Enrolled</a:t>
            </a:r>
          </a:p>
        </p:txBody>
      </p:sp>
      <p:cxnSp>
        <p:nvCxnSpPr>
          <p:cNvPr id="54307" name="Straight Connector 12358">
            <a:extLst>
              <a:ext uri="{FF2B5EF4-FFF2-40B4-BE49-F238E27FC236}">
                <a16:creationId xmlns:a16="http://schemas.microsoft.com/office/drawing/2014/main" id="{712D1D25-508A-47C9-AC0D-1D038468F51A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6477000" y="1169988"/>
            <a:ext cx="0" cy="68580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4308" name="Straight Connector 12361">
            <a:extLst>
              <a:ext uri="{FF2B5EF4-FFF2-40B4-BE49-F238E27FC236}">
                <a16:creationId xmlns:a16="http://schemas.microsoft.com/office/drawing/2014/main" id="{B415DD5F-16CF-4A26-AD2A-6137AA985277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685800" y="1169988"/>
            <a:ext cx="5791200" cy="0"/>
          </a:xfrm>
          <a:prstGeom prst="line">
            <a:avLst/>
          </a:prstGeom>
          <a:noFill/>
          <a:ln w="19050">
            <a:solidFill>
              <a:srgbClr val="CF0E3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4309" name="Straight Arrow Connector 12366">
            <a:extLst>
              <a:ext uri="{FF2B5EF4-FFF2-40B4-BE49-F238E27FC236}">
                <a16:creationId xmlns:a16="http://schemas.microsoft.com/office/drawing/2014/main" id="{15B5439D-0581-4241-96EC-931615ACC85D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85800" y="1169988"/>
            <a:ext cx="0" cy="609600"/>
          </a:xfrm>
          <a:prstGeom prst="straightConnector1">
            <a:avLst/>
          </a:prstGeom>
          <a:noFill/>
          <a:ln w="19050">
            <a:solidFill>
              <a:srgbClr val="CF0E3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4310" name="Straight Connector 82">
            <a:extLst>
              <a:ext uri="{FF2B5EF4-FFF2-40B4-BE49-F238E27FC236}">
                <a16:creationId xmlns:a16="http://schemas.microsoft.com/office/drawing/2014/main" id="{A89D93D5-C548-4ACE-83A3-2F5D7284C5B6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7543800" y="1474788"/>
            <a:ext cx="0" cy="38100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4311" name="Straight Connector 84">
            <a:extLst>
              <a:ext uri="{FF2B5EF4-FFF2-40B4-BE49-F238E27FC236}">
                <a16:creationId xmlns:a16="http://schemas.microsoft.com/office/drawing/2014/main" id="{CEA944FF-2368-4909-B14B-8916F60E18B8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4183063" y="1474788"/>
            <a:ext cx="3360737" cy="0"/>
          </a:xfrm>
          <a:prstGeom prst="line">
            <a:avLst/>
          </a:prstGeom>
          <a:noFill/>
          <a:ln w="19050">
            <a:solidFill>
              <a:srgbClr val="CF0E3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4312" name="Straight Arrow Connector 86">
            <a:extLst>
              <a:ext uri="{FF2B5EF4-FFF2-40B4-BE49-F238E27FC236}">
                <a16:creationId xmlns:a16="http://schemas.microsoft.com/office/drawing/2014/main" id="{953CC12D-3703-4945-B58E-509A2816E14A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191000" y="1474788"/>
            <a:ext cx="0" cy="381000"/>
          </a:xfrm>
          <a:prstGeom prst="straightConnector1">
            <a:avLst/>
          </a:prstGeom>
          <a:noFill/>
          <a:ln w="19050">
            <a:solidFill>
              <a:srgbClr val="CF0E3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1" name="Rectangle 6">
            <a:extLst>
              <a:ext uri="{FF2B5EF4-FFF2-40B4-BE49-F238E27FC236}">
                <a16:creationId xmlns:a16="http://schemas.microsoft.com/office/drawing/2014/main" id="{5EE9A62C-201F-4A29-8D67-147757D8EE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3162300"/>
            <a:ext cx="7889875" cy="293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69900" indent="-469900"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70000"/>
              </a:lnSpc>
              <a:spcAft>
                <a:spcPct val="15000"/>
              </a:spcAft>
              <a:buClr>
                <a:schemeClr val="accent2"/>
              </a:buClr>
              <a:buFont typeface="Wingdings" panose="05000000000000000000" pitchFamily="2" charset="2"/>
              <a:buChar char="o"/>
            </a:pPr>
            <a:r>
              <a:rPr lang="en-US" altLang="en-US" b="1">
                <a:latin typeface="Courier New" panose="02070309020205020404" pitchFamily="49" charset="0"/>
              </a:rPr>
              <a:t>CREATE TABLE Enrolled </a:t>
            </a:r>
            <a:r>
              <a:rPr lang="en-US" altLang="en-US">
                <a:latin typeface="Arial" panose="020B0604020202020204" pitchFamily="34" charset="0"/>
              </a:rPr>
              <a:t>(</a:t>
            </a:r>
          </a:p>
          <a:p>
            <a:pPr eaLnBrk="1" hangingPunct="1">
              <a:lnSpc>
                <a:spcPct val="70000"/>
              </a:lnSpc>
              <a:spcAft>
                <a:spcPct val="15000"/>
              </a:spcAft>
              <a:buClr>
                <a:schemeClr val="accent2"/>
              </a:buClr>
              <a:buFont typeface="Wingdings" panose="05000000000000000000" pitchFamily="2" charset="2"/>
              <a:buNone/>
            </a:pPr>
            <a:r>
              <a:rPr lang="en-US" altLang="en-US">
                <a:latin typeface="Arial" panose="020B0604020202020204" pitchFamily="34" charset="0"/>
              </a:rPr>
              <a:t>	  </a:t>
            </a:r>
            <a:r>
              <a:rPr lang="en-US" altLang="en-US" sz="2000" i="1">
                <a:latin typeface="Arial" panose="020B0604020202020204" pitchFamily="34" charset="0"/>
              </a:rPr>
              <a:t>SID</a:t>
            </a:r>
            <a:r>
              <a:rPr lang="en-US" altLang="en-US">
                <a:latin typeface="Arial" panose="020B0604020202020204" pitchFamily="34" charset="0"/>
              </a:rPr>
              <a:t> </a:t>
            </a:r>
            <a:r>
              <a:rPr lang="en-US" altLang="en-US">
                <a:latin typeface="Courier New" panose="02070309020205020404" pitchFamily="49" charset="0"/>
              </a:rPr>
              <a:t>CHAR(20)</a:t>
            </a:r>
            <a:r>
              <a:rPr lang="en-US" altLang="en-US">
                <a:latin typeface="Arial" panose="020B0604020202020204" pitchFamily="34" charset="0"/>
              </a:rPr>
              <a:t>,  </a:t>
            </a:r>
            <a:r>
              <a:rPr lang="en-US" altLang="en-US" sz="2000" i="1">
                <a:latin typeface="Arial" panose="020B0604020202020204" pitchFamily="34" charset="0"/>
              </a:rPr>
              <a:t>CID</a:t>
            </a:r>
            <a:r>
              <a:rPr lang="en-US" altLang="en-US">
                <a:latin typeface="Arial" panose="020B0604020202020204" pitchFamily="34" charset="0"/>
              </a:rPr>
              <a:t> </a:t>
            </a:r>
            <a:r>
              <a:rPr lang="en-US" altLang="en-US">
                <a:latin typeface="Courier New" panose="02070309020205020404" pitchFamily="49" charset="0"/>
              </a:rPr>
              <a:t>CHAR(20)</a:t>
            </a:r>
            <a:r>
              <a:rPr lang="en-US" altLang="en-US">
                <a:latin typeface="Arial" panose="020B0604020202020204" pitchFamily="34" charset="0"/>
              </a:rPr>
              <a:t>,  </a:t>
            </a:r>
            <a:r>
              <a:rPr lang="en-US" altLang="en-US" sz="2000" i="1">
                <a:latin typeface="Arial" panose="020B0604020202020204" pitchFamily="34" charset="0"/>
              </a:rPr>
              <a:t>Grade</a:t>
            </a:r>
            <a:r>
              <a:rPr lang="en-US" altLang="en-US">
                <a:latin typeface="Arial" panose="020B0604020202020204" pitchFamily="34" charset="0"/>
              </a:rPr>
              <a:t> </a:t>
            </a:r>
            <a:r>
              <a:rPr lang="en-US" altLang="en-US">
                <a:latin typeface="Courier New" panose="02070309020205020404" pitchFamily="49" charset="0"/>
              </a:rPr>
              <a:t>CHAR(2)</a:t>
            </a:r>
            <a:r>
              <a:rPr lang="en-US" altLang="en-US">
                <a:latin typeface="Arial" panose="020B0604020202020204" pitchFamily="34" charset="0"/>
              </a:rPr>
              <a:t>,</a:t>
            </a:r>
          </a:p>
          <a:p>
            <a:pPr eaLnBrk="1" hangingPunct="1">
              <a:lnSpc>
                <a:spcPct val="80000"/>
              </a:lnSpc>
              <a:spcAft>
                <a:spcPct val="15000"/>
              </a:spcAft>
              <a:buClr>
                <a:schemeClr val="accent2"/>
              </a:buClr>
              <a:buFont typeface="Monotype Sorts" pitchFamily="-84" charset="2"/>
              <a:buNone/>
            </a:pPr>
            <a:r>
              <a:rPr lang="en-US" altLang="en-US">
                <a:latin typeface="Arial" panose="020B0604020202020204" pitchFamily="34" charset="0"/>
              </a:rPr>
              <a:t>	  </a:t>
            </a:r>
            <a:r>
              <a:rPr lang="en-US" altLang="en-US" sz="2200" b="1">
                <a:latin typeface="Courier New" panose="02070309020205020404" pitchFamily="49" charset="0"/>
              </a:rPr>
              <a:t>CONSTRAINT</a:t>
            </a:r>
            <a:r>
              <a:rPr lang="en-US" altLang="en-US" sz="2200">
                <a:latin typeface="Arial Narrow" panose="020B0606020202030204" pitchFamily="34" charset="0"/>
              </a:rPr>
              <a:t> </a:t>
            </a:r>
            <a:r>
              <a:rPr lang="en-US" altLang="en-US" sz="2200" i="1">
                <a:latin typeface="Arial" panose="020B0604020202020204" pitchFamily="34" charset="0"/>
              </a:rPr>
              <a:t>Enrolled_PK </a:t>
            </a:r>
            <a:r>
              <a:rPr lang="en-US" altLang="en-US" sz="2200">
                <a:latin typeface="Arial Narrow" panose="020B0606020202030204" pitchFamily="34" charset="0"/>
              </a:rPr>
              <a:t> </a:t>
            </a:r>
            <a:r>
              <a:rPr lang="en-US" altLang="en-US" sz="2200" b="1">
                <a:latin typeface="Courier New" panose="02070309020205020404" pitchFamily="49" charset="0"/>
              </a:rPr>
              <a:t>PRIMARY</a:t>
            </a:r>
            <a:r>
              <a:rPr lang="en-US" altLang="en-US" sz="2200">
                <a:latin typeface="Arial" panose="020B0604020202020204" pitchFamily="34" charset="0"/>
              </a:rPr>
              <a:t> </a:t>
            </a:r>
            <a:r>
              <a:rPr lang="en-US" altLang="en-US" sz="2200" b="1">
                <a:latin typeface="Courier New" panose="02070309020205020404" pitchFamily="49" charset="0"/>
              </a:rPr>
              <a:t>KEY</a:t>
            </a:r>
            <a:r>
              <a:rPr lang="en-US" altLang="en-US" sz="2200">
                <a:latin typeface="Arial" panose="020B0604020202020204" pitchFamily="34" charset="0"/>
              </a:rPr>
              <a:t> (</a:t>
            </a:r>
            <a:r>
              <a:rPr lang="en-US" altLang="en-US" sz="2200" i="1">
                <a:latin typeface="Arial" panose="020B0604020202020204" pitchFamily="34" charset="0"/>
              </a:rPr>
              <a:t>SID, CID</a:t>
            </a:r>
            <a:r>
              <a:rPr lang="en-US" altLang="en-US" sz="2200">
                <a:latin typeface="Arial" panose="020B0604020202020204" pitchFamily="34" charset="0"/>
              </a:rPr>
              <a:t>) ,</a:t>
            </a:r>
          </a:p>
          <a:p>
            <a:pPr eaLnBrk="1" hangingPunct="1">
              <a:lnSpc>
                <a:spcPct val="80000"/>
              </a:lnSpc>
              <a:spcAft>
                <a:spcPct val="15000"/>
              </a:spcAft>
              <a:buClr>
                <a:schemeClr val="accent2"/>
              </a:buClr>
              <a:buFont typeface="Monotype Sorts" pitchFamily="-84" charset="2"/>
              <a:buNone/>
            </a:pPr>
            <a:r>
              <a:rPr lang="en-US" altLang="en-US" sz="2200" b="1">
                <a:latin typeface="Courier New" panose="02070309020205020404" pitchFamily="49" charset="0"/>
              </a:rPr>
              <a:t>    CONSTRAINT</a:t>
            </a:r>
            <a:r>
              <a:rPr lang="en-US" altLang="en-US" sz="2200">
                <a:latin typeface="Arial Narrow" panose="020B0606020202030204" pitchFamily="34" charset="0"/>
              </a:rPr>
              <a:t> </a:t>
            </a:r>
            <a:r>
              <a:rPr lang="en-US" altLang="en-US" sz="2200" i="1">
                <a:latin typeface="Arial" panose="020B0604020202020204" pitchFamily="34" charset="0"/>
              </a:rPr>
              <a:t>Enrolled_FK_sid </a:t>
            </a:r>
            <a:endParaRPr lang="en-US" altLang="en-US" sz="2200">
              <a:latin typeface="Arial" panose="020B0604020202020204" pitchFamily="34" charset="0"/>
            </a:endParaRPr>
          </a:p>
          <a:p>
            <a:pPr eaLnBrk="1" hangingPunct="1">
              <a:lnSpc>
                <a:spcPct val="80000"/>
              </a:lnSpc>
              <a:spcAft>
                <a:spcPct val="15000"/>
              </a:spcAft>
              <a:buClr>
                <a:schemeClr val="accent2"/>
              </a:buClr>
              <a:buFont typeface="Wingdings" panose="05000000000000000000" pitchFamily="2" charset="2"/>
              <a:buNone/>
            </a:pPr>
            <a:r>
              <a:rPr lang="en-US" altLang="en-US" sz="2200">
                <a:latin typeface="Arial" panose="020B0604020202020204" pitchFamily="34" charset="0"/>
              </a:rPr>
              <a:t>		 </a:t>
            </a:r>
            <a:r>
              <a:rPr lang="en-US" altLang="en-US" sz="2200" b="1">
                <a:latin typeface="Courier New" panose="02070309020205020404" pitchFamily="49" charset="0"/>
              </a:rPr>
              <a:t>FOREIGN</a:t>
            </a:r>
            <a:r>
              <a:rPr lang="en-US" altLang="en-US" sz="2200">
                <a:latin typeface="Arial" panose="020B0604020202020204" pitchFamily="34" charset="0"/>
              </a:rPr>
              <a:t> </a:t>
            </a:r>
            <a:r>
              <a:rPr lang="en-US" altLang="en-US" sz="2200" b="1">
                <a:latin typeface="Courier New" panose="02070309020205020404" pitchFamily="49" charset="0"/>
              </a:rPr>
              <a:t>KEY</a:t>
            </a:r>
            <a:r>
              <a:rPr lang="en-US" altLang="en-US" sz="2200">
                <a:latin typeface="Arial" panose="020B0604020202020204" pitchFamily="34" charset="0"/>
              </a:rPr>
              <a:t> (</a:t>
            </a:r>
            <a:r>
              <a:rPr lang="en-US" altLang="en-US" sz="2200" i="1">
                <a:latin typeface="Arial" panose="020B0604020202020204" pitchFamily="34" charset="0"/>
              </a:rPr>
              <a:t>SID</a:t>
            </a:r>
            <a:r>
              <a:rPr lang="en-US" altLang="en-US" sz="2200">
                <a:latin typeface="Arial" panose="020B0604020202020204" pitchFamily="34" charset="0"/>
              </a:rPr>
              <a:t>) </a:t>
            </a:r>
            <a:r>
              <a:rPr lang="en-US" altLang="en-US" sz="2200" b="1">
                <a:latin typeface="Courier New" panose="02070309020205020404" pitchFamily="49" charset="0"/>
              </a:rPr>
              <a:t>REFERENCES</a:t>
            </a:r>
            <a:r>
              <a:rPr lang="en-US" altLang="en-US" sz="2200">
                <a:latin typeface="Arial" panose="020B0604020202020204" pitchFamily="34" charset="0"/>
              </a:rPr>
              <a:t> </a:t>
            </a:r>
            <a:r>
              <a:rPr lang="en-US" altLang="en-US" sz="2200" i="1">
                <a:latin typeface="Arial" panose="020B0604020202020204" pitchFamily="34" charset="0"/>
              </a:rPr>
              <a:t>Students (SID) ,</a:t>
            </a:r>
          </a:p>
          <a:p>
            <a:pPr eaLnBrk="1" hangingPunct="1">
              <a:lnSpc>
                <a:spcPct val="80000"/>
              </a:lnSpc>
              <a:spcAft>
                <a:spcPct val="15000"/>
              </a:spcAft>
              <a:buClr>
                <a:schemeClr val="accent2"/>
              </a:buClr>
              <a:buFont typeface="Monotype Sorts" pitchFamily="-84" charset="2"/>
              <a:buNone/>
            </a:pPr>
            <a:r>
              <a:rPr lang="en-US" altLang="en-US" sz="2200">
                <a:latin typeface="Arial" panose="020B0604020202020204" pitchFamily="34" charset="0"/>
              </a:rPr>
              <a:t>	  </a:t>
            </a:r>
            <a:r>
              <a:rPr lang="en-US" altLang="en-US" sz="2200" b="1">
                <a:latin typeface="Courier New" panose="02070309020205020404" pitchFamily="49" charset="0"/>
              </a:rPr>
              <a:t>CONSTRAINT</a:t>
            </a:r>
            <a:r>
              <a:rPr lang="en-US" altLang="en-US" sz="2200">
                <a:latin typeface="Arial Narrow" panose="020B0606020202030204" pitchFamily="34" charset="0"/>
              </a:rPr>
              <a:t> </a:t>
            </a:r>
            <a:r>
              <a:rPr lang="en-US" altLang="en-US" sz="2200" i="1">
                <a:latin typeface="Arial" panose="020B0604020202020204" pitchFamily="34" charset="0"/>
              </a:rPr>
              <a:t>Enrolled_FK_cid  </a:t>
            </a:r>
          </a:p>
          <a:p>
            <a:pPr eaLnBrk="1" hangingPunct="1">
              <a:lnSpc>
                <a:spcPct val="80000"/>
              </a:lnSpc>
              <a:spcAft>
                <a:spcPct val="15000"/>
              </a:spcAft>
              <a:buClr>
                <a:schemeClr val="accent2"/>
              </a:buClr>
              <a:buFont typeface="Monotype Sorts" pitchFamily="-84" charset="2"/>
              <a:buNone/>
            </a:pPr>
            <a:r>
              <a:rPr lang="en-US" altLang="en-US" sz="2200" i="1">
                <a:latin typeface="Arial" panose="020B0604020202020204" pitchFamily="34" charset="0"/>
              </a:rPr>
              <a:t>             </a:t>
            </a:r>
            <a:r>
              <a:rPr lang="en-US" altLang="en-US" sz="2200" b="1">
                <a:latin typeface="Courier New" panose="02070309020205020404" pitchFamily="49" charset="0"/>
              </a:rPr>
              <a:t>FOREIGN</a:t>
            </a:r>
            <a:r>
              <a:rPr lang="en-US" altLang="en-US" sz="2200">
                <a:latin typeface="Arial" panose="020B0604020202020204" pitchFamily="34" charset="0"/>
              </a:rPr>
              <a:t> </a:t>
            </a:r>
            <a:r>
              <a:rPr lang="en-US" altLang="en-US" sz="2200" b="1">
                <a:latin typeface="Courier New" panose="02070309020205020404" pitchFamily="49" charset="0"/>
              </a:rPr>
              <a:t>KEY</a:t>
            </a:r>
            <a:r>
              <a:rPr lang="en-US" altLang="en-US" sz="2200">
                <a:latin typeface="Arial" panose="020B0604020202020204" pitchFamily="34" charset="0"/>
              </a:rPr>
              <a:t> (</a:t>
            </a:r>
            <a:r>
              <a:rPr lang="en-US" altLang="en-US" sz="2200" i="1">
                <a:latin typeface="Arial" panose="020B0604020202020204" pitchFamily="34" charset="0"/>
              </a:rPr>
              <a:t>CID</a:t>
            </a:r>
            <a:r>
              <a:rPr lang="en-US" altLang="en-US" sz="2200">
                <a:latin typeface="Arial" panose="020B0604020202020204" pitchFamily="34" charset="0"/>
              </a:rPr>
              <a:t>) </a:t>
            </a:r>
            <a:r>
              <a:rPr lang="en-US" altLang="en-US" sz="2200" b="1">
                <a:latin typeface="Courier New" panose="02070309020205020404" pitchFamily="49" charset="0"/>
              </a:rPr>
              <a:t>REFERENCES</a:t>
            </a:r>
            <a:r>
              <a:rPr lang="en-US" altLang="en-US" sz="2200">
                <a:latin typeface="Arial" panose="020B0604020202020204" pitchFamily="34" charset="0"/>
              </a:rPr>
              <a:t> </a:t>
            </a:r>
            <a:r>
              <a:rPr lang="en-US" altLang="en-US" sz="2200" i="1">
                <a:latin typeface="Arial" panose="020B0604020202020204" pitchFamily="34" charset="0"/>
              </a:rPr>
              <a:t>Courses</a:t>
            </a:r>
          </a:p>
          <a:p>
            <a:pPr eaLnBrk="1" hangingPunct="1">
              <a:lnSpc>
                <a:spcPct val="80000"/>
              </a:lnSpc>
              <a:spcAft>
                <a:spcPct val="15000"/>
              </a:spcAft>
              <a:buClr>
                <a:schemeClr val="accent2"/>
              </a:buClr>
              <a:buFont typeface="Monotype Sorts" pitchFamily="-84" charset="2"/>
              <a:buNone/>
            </a:pPr>
            <a:r>
              <a:rPr lang="en-US" altLang="en-US" sz="2200" i="1">
                <a:latin typeface="Arial" panose="020B0604020202020204" pitchFamily="34" charset="0"/>
              </a:rPr>
              <a:t>        </a:t>
            </a:r>
            <a:r>
              <a:rPr lang="en-US" altLang="en-US" sz="2200">
                <a:latin typeface="Arial" panose="020B0604020202020204" pitchFamily="34" charset="0"/>
              </a:rPr>
              <a:t>);</a:t>
            </a:r>
          </a:p>
          <a:p>
            <a:pPr eaLnBrk="1" hangingPunct="1">
              <a:lnSpc>
                <a:spcPct val="90000"/>
              </a:lnSpc>
              <a:spcAft>
                <a:spcPct val="15000"/>
              </a:spcAft>
              <a:buClr>
                <a:schemeClr val="accent2"/>
              </a:buClr>
              <a:buFont typeface="Wingdings" panose="05000000000000000000" pitchFamily="2" charset="2"/>
              <a:buChar char="o"/>
            </a:pPr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AutoShape 24">
            <a:extLst>
              <a:ext uri="{FF2B5EF4-FFF2-40B4-BE49-F238E27FC236}">
                <a16:creationId xmlns:a16="http://schemas.microsoft.com/office/drawing/2014/main" id="{FE3BB6B3-4126-4CC4-B6C3-EEDFE3E1E4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9200" y="2362200"/>
            <a:ext cx="6781800" cy="26670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222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90000"/>
              </a:lnSpc>
              <a:buFont typeface="Monotype Sorts" pitchFamily="-84" charset="2"/>
              <a:buNone/>
            </a:pPr>
            <a:endParaRPr lang="en-US" altLang="en-US" sz="1800"/>
          </a:p>
        </p:txBody>
      </p:sp>
      <p:sp>
        <p:nvSpPr>
          <p:cNvPr id="9218" name="Rectangle 2">
            <a:extLst>
              <a:ext uri="{FF2B5EF4-FFF2-40B4-BE49-F238E27FC236}">
                <a16:creationId xmlns:a16="http://schemas.microsoft.com/office/drawing/2014/main" id="{867E1C18-7340-4CD0-AF28-41EDD3D7FE8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200"/>
              <a:t>Database Management System (DBMS)</a:t>
            </a:r>
          </a:p>
        </p:txBody>
      </p:sp>
      <p:sp>
        <p:nvSpPr>
          <p:cNvPr id="243716" name="AutoShape 4">
            <a:extLst>
              <a:ext uri="{FF2B5EF4-FFF2-40B4-BE49-F238E27FC236}">
                <a16:creationId xmlns:a16="http://schemas.microsoft.com/office/drawing/2014/main" id="{819AB669-348A-5A4D-8867-28EC85C899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95500" y="5181600"/>
            <a:ext cx="5029200" cy="838200"/>
          </a:xfrm>
          <a:prstGeom prst="can">
            <a:avLst>
              <a:gd name="adj" fmla="val 25000"/>
            </a:avLst>
          </a:prstGeom>
          <a:solidFill>
            <a:srgbClr val="FFCC99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blurRad="50800" dist="38100" dir="2700000" algn="tl" rotWithShape="0">
              <a:srgbClr val="808080">
                <a:alpha val="39998"/>
              </a:srgbClr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2" charset="2"/>
              <a:buChar char="o"/>
              <a:defRPr sz="24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2" charset="2"/>
              <a:buChar char=""/>
              <a:defRPr sz="20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90000"/>
              </a:lnSpc>
              <a:buFont typeface="Monotype Sorts" pitchFamily="2" charset="2"/>
              <a:buNone/>
              <a:defRPr/>
            </a:pPr>
            <a:endParaRPr lang="en-US" altLang="en-US"/>
          </a:p>
        </p:txBody>
      </p:sp>
      <p:sp>
        <p:nvSpPr>
          <p:cNvPr id="243719" name="AutoShape 7">
            <a:extLst>
              <a:ext uri="{FF2B5EF4-FFF2-40B4-BE49-F238E27FC236}">
                <a16:creationId xmlns:a16="http://schemas.microsoft.com/office/drawing/2014/main" id="{2FE7162A-A8F9-9543-9C75-6752C72F33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53100" y="1219200"/>
            <a:ext cx="1752600" cy="609600"/>
          </a:xfrm>
          <a:prstGeom prst="roundRect">
            <a:avLst>
              <a:gd name="adj" fmla="val 16667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blurRad="50800" dist="38100" dir="2700000" algn="tl" rotWithShape="0">
              <a:srgbClr val="808080">
                <a:alpha val="39998"/>
              </a:srgbClr>
            </a:outerShdw>
          </a:effectLst>
        </p:spPr>
        <p:txBody>
          <a:bodyPr wrap="none" anchor="ctr"/>
          <a:lstStyle/>
          <a:p>
            <a:pPr algn="ctr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Monotype Sorts" charset="0"/>
              <a:buNone/>
              <a:defRPr/>
            </a:pPr>
            <a:r>
              <a:rPr lang="en-US" sz="1800">
                <a:latin typeface="Comic Sans MS" charset="0"/>
                <a:ea typeface="ＭＳ Ｐゴシック" charset="0"/>
                <a:cs typeface="ＭＳ Ｐゴシック" charset="0"/>
              </a:rPr>
              <a:t>Interactive</a:t>
            </a:r>
          </a:p>
          <a:p>
            <a:pPr algn="ctr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Monotype Sorts" charset="0"/>
              <a:buNone/>
              <a:defRPr/>
            </a:pPr>
            <a:r>
              <a:rPr lang="en-US" sz="1800">
                <a:latin typeface="Comic Sans MS" charset="0"/>
                <a:ea typeface="ＭＳ Ｐゴシック" charset="0"/>
                <a:cs typeface="ＭＳ Ｐゴシック" charset="0"/>
              </a:rPr>
              <a:t>SQL</a:t>
            </a:r>
          </a:p>
        </p:txBody>
      </p:sp>
      <p:sp>
        <p:nvSpPr>
          <p:cNvPr id="243721" name="Rectangle 9">
            <a:extLst>
              <a:ext uri="{FF2B5EF4-FFF2-40B4-BE49-F238E27FC236}">
                <a16:creationId xmlns:a16="http://schemas.microsoft.com/office/drawing/2014/main" id="{8A865AED-4087-A741-B104-62DC5E2D33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57500" y="2438400"/>
            <a:ext cx="3505200" cy="762000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srgbClr val="808080">
                <a:alpha val="39998"/>
              </a:srgbClr>
            </a:outerShdw>
          </a:effectLst>
        </p:spPr>
        <p:txBody>
          <a:bodyPr wrap="none" anchor="ctr"/>
          <a:lstStyle/>
          <a:p>
            <a:pPr algn="ctr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Monotype Sorts" charset="0"/>
              <a:buNone/>
              <a:defRPr/>
            </a:pPr>
            <a:r>
              <a:rPr lang="en-US">
                <a:latin typeface="Comic Sans MS" charset="0"/>
                <a:ea typeface="ＭＳ Ｐゴシック" charset="0"/>
                <a:cs typeface="ＭＳ Ｐゴシック" charset="0"/>
              </a:rPr>
              <a:t>Query </a:t>
            </a:r>
          </a:p>
          <a:p>
            <a:pPr algn="ctr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Monotype Sorts" charset="0"/>
              <a:buNone/>
              <a:defRPr/>
            </a:pPr>
            <a:r>
              <a:rPr lang="en-US">
                <a:latin typeface="Comic Sans MS" charset="0"/>
                <a:ea typeface="ＭＳ Ｐゴシック" charset="0"/>
                <a:cs typeface="ＭＳ Ｐゴシック" charset="0"/>
              </a:rPr>
              <a:t>Evaluation Engine</a:t>
            </a:r>
          </a:p>
        </p:txBody>
      </p:sp>
      <p:sp>
        <p:nvSpPr>
          <p:cNvPr id="243722" name="Rectangle 10">
            <a:extLst>
              <a:ext uri="{FF2B5EF4-FFF2-40B4-BE49-F238E27FC236}">
                <a16:creationId xmlns:a16="http://schemas.microsoft.com/office/drawing/2014/main" id="{92DB168F-A073-B948-9E84-121BF533CC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0400" y="3429000"/>
            <a:ext cx="2819400" cy="381000"/>
          </a:xfrm>
          <a:prstGeom prst="rect">
            <a:avLst/>
          </a:prstGeom>
          <a:solidFill>
            <a:srgbClr val="CCCC00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srgbClr val="808080">
                <a:alpha val="39998"/>
              </a:srgbClr>
            </a:outerShdw>
          </a:effectLst>
        </p:spPr>
        <p:txBody>
          <a:bodyPr wrap="none" anchor="ctr"/>
          <a:lstStyle/>
          <a:p>
            <a:pPr algn="ctr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Monotype Sorts" charset="0"/>
              <a:buNone/>
              <a:defRPr/>
            </a:pPr>
            <a:r>
              <a:rPr lang="en-US" sz="1800">
                <a:latin typeface="Comic Sans MS" charset="0"/>
                <a:ea typeface="ＭＳ Ｐゴシック" charset="0"/>
                <a:cs typeface="ＭＳ Ｐゴシック" charset="0"/>
              </a:rPr>
              <a:t>Files and Access Methods</a:t>
            </a:r>
          </a:p>
        </p:txBody>
      </p:sp>
      <p:sp>
        <p:nvSpPr>
          <p:cNvPr id="243723" name="Rectangle 11">
            <a:extLst>
              <a:ext uri="{FF2B5EF4-FFF2-40B4-BE49-F238E27FC236}">
                <a16:creationId xmlns:a16="http://schemas.microsoft.com/office/drawing/2014/main" id="{8A753229-C252-0944-8297-970DD2DAA5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0400" y="3962400"/>
            <a:ext cx="2819400" cy="381000"/>
          </a:xfrm>
          <a:prstGeom prst="rect">
            <a:avLst/>
          </a:prstGeom>
          <a:solidFill>
            <a:srgbClr val="CCCC00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srgbClr val="808080">
                <a:alpha val="39998"/>
              </a:srgbClr>
            </a:outerShdw>
          </a:effectLst>
        </p:spPr>
        <p:txBody>
          <a:bodyPr wrap="none" anchor="ctr"/>
          <a:lstStyle/>
          <a:p>
            <a:pPr algn="ctr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Monotype Sorts" charset="0"/>
              <a:buNone/>
              <a:defRPr/>
            </a:pPr>
            <a:r>
              <a:rPr lang="en-US" sz="1800" dirty="0">
                <a:latin typeface="Comic Sans MS" charset="0"/>
                <a:ea typeface="ＭＳ Ｐゴシック" charset="0"/>
                <a:cs typeface="ＭＳ Ｐゴシック" charset="0"/>
              </a:rPr>
              <a:t>Buffer Manager</a:t>
            </a:r>
          </a:p>
        </p:txBody>
      </p:sp>
      <p:sp>
        <p:nvSpPr>
          <p:cNvPr id="243724" name="Rectangle 12">
            <a:extLst>
              <a:ext uri="{FF2B5EF4-FFF2-40B4-BE49-F238E27FC236}">
                <a16:creationId xmlns:a16="http://schemas.microsoft.com/office/drawing/2014/main" id="{3C6E2183-8D25-1940-B18B-057158BB3E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0400" y="4495800"/>
            <a:ext cx="2819400" cy="381000"/>
          </a:xfrm>
          <a:prstGeom prst="rect">
            <a:avLst/>
          </a:prstGeom>
          <a:solidFill>
            <a:srgbClr val="CCCC00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srgbClr val="808080">
                <a:alpha val="39998"/>
              </a:srgbClr>
            </a:outerShdw>
          </a:effectLst>
        </p:spPr>
        <p:txBody>
          <a:bodyPr wrap="none" anchor="ctr"/>
          <a:lstStyle/>
          <a:p>
            <a:pPr algn="ctr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Monotype Sorts" charset="0"/>
              <a:buNone/>
              <a:defRPr/>
            </a:pPr>
            <a:r>
              <a:rPr lang="en-US" sz="1800">
                <a:latin typeface="Comic Sans MS" charset="0"/>
                <a:ea typeface="ＭＳ Ｐゴシック" charset="0"/>
                <a:cs typeface="ＭＳ Ｐゴシック" charset="0"/>
              </a:rPr>
              <a:t>Disk Space Manager</a:t>
            </a:r>
          </a:p>
        </p:txBody>
      </p:sp>
      <p:sp>
        <p:nvSpPr>
          <p:cNvPr id="243725" name="Rectangle 13">
            <a:extLst>
              <a:ext uri="{FF2B5EF4-FFF2-40B4-BE49-F238E27FC236}">
                <a16:creationId xmlns:a16="http://schemas.microsoft.com/office/drawing/2014/main" id="{CFAE4D7A-E34A-5E46-874D-B68AB9717B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85900" y="3429000"/>
            <a:ext cx="1371600" cy="1371600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srgbClr val="808080">
                <a:alpha val="39998"/>
              </a:srgbClr>
            </a:outerShdw>
          </a:effectLst>
        </p:spPr>
        <p:txBody>
          <a:bodyPr wrap="none" anchor="ctr"/>
          <a:lstStyle/>
          <a:p>
            <a:pPr algn="ctr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Monotype Sorts" charset="0"/>
              <a:buNone/>
              <a:defRPr/>
            </a:pPr>
            <a:r>
              <a:rPr lang="en-US" sz="1800">
                <a:latin typeface="Comic Sans MS" charset="0"/>
                <a:ea typeface="ＭＳ Ｐゴシック" charset="0"/>
                <a:cs typeface="ＭＳ Ｐゴシック" charset="0"/>
              </a:rPr>
              <a:t>Concurrency</a:t>
            </a:r>
          </a:p>
          <a:p>
            <a:pPr algn="ctr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Monotype Sorts" charset="0"/>
              <a:buNone/>
              <a:defRPr/>
            </a:pPr>
            <a:r>
              <a:rPr lang="en-US" sz="1800">
                <a:latin typeface="Comic Sans MS" charset="0"/>
                <a:ea typeface="ＭＳ Ｐゴシック" charset="0"/>
                <a:cs typeface="ＭＳ Ｐゴシック" charset="0"/>
              </a:rPr>
              <a:t>Control</a:t>
            </a:r>
          </a:p>
        </p:txBody>
      </p:sp>
      <p:sp>
        <p:nvSpPr>
          <p:cNvPr id="243726" name="Rectangle 14">
            <a:extLst>
              <a:ext uri="{FF2B5EF4-FFF2-40B4-BE49-F238E27FC236}">
                <a16:creationId xmlns:a16="http://schemas.microsoft.com/office/drawing/2014/main" id="{5489FB34-91AD-5049-A903-D9A5C44704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62700" y="3429000"/>
            <a:ext cx="1371600" cy="1371600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srgbClr val="808080">
                <a:alpha val="39998"/>
              </a:srgbClr>
            </a:outerShdw>
          </a:effectLst>
        </p:spPr>
        <p:txBody>
          <a:bodyPr wrap="none" anchor="ctr"/>
          <a:lstStyle/>
          <a:p>
            <a:pPr algn="ctr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Monotype Sorts" charset="0"/>
              <a:buNone/>
              <a:defRPr/>
            </a:pPr>
            <a:r>
              <a:rPr lang="en-US" sz="1800">
                <a:latin typeface="Comic Sans MS" charset="0"/>
                <a:ea typeface="ＭＳ Ｐゴシック" charset="0"/>
                <a:cs typeface="ＭＳ Ｐゴシック" charset="0"/>
              </a:rPr>
              <a:t>Recovery</a:t>
            </a:r>
          </a:p>
          <a:p>
            <a:pPr algn="ctr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Monotype Sorts" charset="0"/>
              <a:buNone/>
              <a:defRPr/>
            </a:pPr>
            <a:r>
              <a:rPr lang="en-US" sz="1800">
                <a:latin typeface="Comic Sans MS" charset="0"/>
                <a:ea typeface="ＭＳ Ｐゴシック" charset="0"/>
                <a:cs typeface="ＭＳ Ｐゴシック" charset="0"/>
              </a:rPr>
              <a:t>Manager</a:t>
            </a:r>
          </a:p>
        </p:txBody>
      </p:sp>
      <p:sp>
        <p:nvSpPr>
          <p:cNvPr id="9227" name="Text Box 15">
            <a:extLst>
              <a:ext uri="{FF2B5EF4-FFF2-40B4-BE49-F238E27FC236}">
                <a16:creationId xmlns:a16="http://schemas.microsoft.com/office/drawing/2014/main" id="{A2662FFB-3D89-4046-A737-F2041AA86D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8600" y="5454650"/>
            <a:ext cx="11430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90000"/>
              </a:lnSpc>
              <a:spcBef>
                <a:spcPct val="50000"/>
              </a:spcBef>
              <a:buFont typeface="Monotype Sorts" pitchFamily="-84" charset="2"/>
              <a:buNone/>
            </a:pPr>
            <a:r>
              <a:rPr lang="en-US" altLang="en-US" sz="1800">
                <a:latin typeface="Comic Sans MS" panose="030F0702030302020204" pitchFamily="66" charset="0"/>
              </a:rPr>
              <a:t>Indexes</a:t>
            </a:r>
          </a:p>
        </p:txBody>
      </p:sp>
      <p:sp>
        <p:nvSpPr>
          <p:cNvPr id="9228" name="Text Box 18">
            <a:extLst>
              <a:ext uri="{FF2B5EF4-FFF2-40B4-BE49-F238E27FC236}">
                <a16:creationId xmlns:a16="http://schemas.microsoft.com/office/drawing/2014/main" id="{EB979DF4-57B9-4249-91F5-EB54F657E1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4600" y="5454650"/>
            <a:ext cx="11430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90000"/>
              </a:lnSpc>
              <a:spcBef>
                <a:spcPct val="50000"/>
              </a:spcBef>
              <a:buFont typeface="Monotype Sorts" pitchFamily="-84" charset="2"/>
              <a:buNone/>
            </a:pPr>
            <a:r>
              <a:rPr lang="en-US" altLang="en-US" sz="1800">
                <a:latin typeface="Comic Sans MS" panose="030F0702030302020204" pitchFamily="66" charset="0"/>
              </a:rPr>
              <a:t>Data</a:t>
            </a:r>
          </a:p>
        </p:txBody>
      </p:sp>
      <p:sp>
        <p:nvSpPr>
          <p:cNvPr id="9229" name="Text Box 19">
            <a:extLst>
              <a:ext uri="{FF2B5EF4-FFF2-40B4-BE49-F238E27FC236}">
                <a16:creationId xmlns:a16="http://schemas.microsoft.com/office/drawing/2014/main" id="{B649541A-80D4-461B-B153-525DA7FE1D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10200" y="5454650"/>
            <a:ext cx="11430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90000"/>
              </a:lnSpc>
              <a:spcBef>
                <a:spcPct val="50000"/>
              </a:spcBef>
              <a:buFont typeface="Monotype Sorts" pitchFamily="-84" charset="2"/>
              <a:buNone/>
            </a:pPr>
            <a:r>
              <a:rPr lang="en-US" altLang="en-US" sz="1800">
                <a:latin typeface="Comic Sans MS" panose="030F0702030302020204" pitchFamily="66" charset="0"/>
              </a:rPr>
              <a:t> Catalog</a:t>
            </a:r>
          </a:p>
        </p:txBody>
      </p:sp>
      <p:sp>
        <p:nvSpPr>
          <p:cNvPr id="9230" name="Text Box 20">
            <a:extLst>
              <a:ext uri="{FF2B5EF4-FFF2-40B4-BE49-F238E27FC236}">
                <a16:creationId xmlns:a16="http://schemas.microsoft.com/office/drawing/2014/main" id="{B3E5B6DB-D987-47F3-9D60-DEE4F567FF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90900" y="1995488"/>
            <a:ext cx="24003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90000"/>
              </a:lnSpc>
              <a:spcBef>
                <a:spcPct val="50000"/>
              </a:spcBef>
              <a:buFont typeface="Monotype Sorts" pitchFamily="-84" charset="2"/>
              <a:buNone/>
            </a:pPr>
            <a:r>
              <a:rPr lang="en-US" altLang="en-US" sz="1800">
                <a:latin typeface="Comic Sans MS" panose="030F0702030302020204" pitchFamily="66" charset="0"/>
              </a:rPr>
              <a:t>SQL Commands</a:t>
            </a:r>
          </a:p>
        </p:txBody>
      </p:sp>
      <p:cxnSp>
        <p:nvCxnSpPr>
          <p:cNvPr id="9231" name="AutoShape 37">
            <a:extLst>
              <a:ext uri="{FF2B5EF4-FFF2-40B4-BE49-F238E27FC236}">
                <a16:creationId xmlns:a16="http://schemas.microsoft.com/office/drawing/2014/main" id="{4A14149B-7DB0-4EDD-A462-F133F5BBF70F}"/>
              </a:ext>
            </a:extLst>
          </p:cNvPr>
          <p:cNvCxnSpPr>
            <a:cxnSpLocks noChangeShapeType="1"/>
            <a:endCxn id="9230" idx="1"/>
          </p:cNvCxnSpPr>
          <p:nvPr/>
        </p:nvCxnSpPr>
        <p:spPr bwMode="auto">
          <a:xfrm rot="16200000" flipH="1">
            <a:off x="2872581" y="1661319"/>
            <a:ext cx="350838" cy="685800"/>
          </a:xfrm>
          <a:prstGeom prst="straightConnector1">
            <a:avLst/>
          </a:prstGeom>
          <a:noFill/>
          <a:ln w="158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232" name="AutoShape 39">
            <a:extLst>
              <a:ext uri="{FF2B5EF4-FFF2-40B4-BE49-F238E27FC236}">
                <a16:creationId xmlns:a16="http://schemas.microsoft.com/office/drawing/2014/main" id="{4A3E1E47-F0BE-4B95-A45B-62F34899F470}"/>
              </a:ext>
            </a:extLst>
          </p:cNvPr>
          <p:cNvCxnSpPr>
            <a:cxnSpLocks noChangeShapeType="1"/>
            <a:stCxn id="243719" idx="2"/>
            <a:endCxn id="9230" idx="3"/>
          </p:cNvCxnSpPr>
          <p:nvPr/>
        </p:nvCxnSpPr>
        <p:spPr bwMode="auto">
          <a:xfrm rot="5400000">
            <a:off x="6034881" y="1585119"/>
            <a:ext cx="350838" cy="838200"/>
          </a:xfrm>
          <a:prstGeom prst="straightConnector1">
            <a:avLst/>
          </a:prstGeom>
          <a:noFill/>
          <a:ln w="158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233" name="Line 40">
            <a:extLst>
              <a:ext uri="{FF2B5EF4-FFF2-40B4-BE49-F238E27FC236}">
                <a16:creationId xmlns:a16="http://schemas.microsoft.com/office/drawing/2014/main" id="{CB71AF95-0C80-4987-94D5-09322800747C}"/>
              </a:ext>
            </a:extLst>
          </p:cNvPr>
          <p:cNvSpPr>
            <a:spLocks noChangeShapeType="1"/>
          </p:cNvSpPr>
          <p:nvPr/>
        </p:nvSpPr>
        <p:spPr bwMode="auto">
          <a:xfrm>
            <a:off x="4610100" y="1905000"/>
            <a:ext cx="0" cy="15240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cxnSp>
        <p:nvCxnSpPr>
          <p:cNvPr id="9234" name="AutoShape 41">
            <a:extLst>
              <a:ext uri="{FF2B5EF4-FFF2-40B4-BE49-F238E27FC236}">
                <a16:creationId xmlns:a16="http://schemas.microsoft.com/office/drawing/2014/main" id="{3ED32F59-CE8C-4D8B-990F-7043311B76A6}"/>
              </a:ext>
            </a:extLst>
          </p:cNvPr>
          <p:cNvCxnSpPr>
            <a:cxnSpLocks noChangeShapeType="1"/>
            <a:stCxn id="243721" idx="2"/>
            <a:endCxn id="243722" idx="0"/>
          </p:cNvCxnSpPr>
          <p:nvPr/>
        </p:nvCxnSpPr>
        <p:spPr bwMode="auto">
          <a:xfrm rot="5400000">
            <a:off x="4495801" y="3314700"/>
            <a:ext cx="228600" cy="31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235" name="Line 42">
            <a:extLst>
              <a:ext uri="{FF2B5EF4-FFF2-40B4-BE49-F238E27FC236}">
                <a16:creationId xmlns:a16="http://schemas.microsoft.com/office/drawing/2014/main" id="{38DBC595-81FA-4DF5-A8B6-D114D105E479}"/>
              </a:ext>
            </a:extLst>
          </p:cNvPr>
          <p:cNvSpPr>
            <a:spLocks noChangeShapeType="1"/>
          </p:cNvSpPr>
          <p:nvPr/>
        </p:nvSpPr>
        <p:spPr bwMode="auto">
          <a:xfrm>
            <a:off x="2857500" y="3657600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236" name="Line 43">
            <a:extLst>
              <a:ext uri="{FF2B5EF4-FFF2-40B4-BE49-F238E27FC236}">
                <a16:creationId xmlns:a16="http://schemas.microsoft.com/office/drawing/2014/main" id="{CC431479-CCF3-4DFC-A7F4-DBA66C0C2F3F}"/>
              </a:ext>
            </a:extLst>
          </p:cNvPr>
          <p:cNvSpPr>
            <a:spLocks noChangeShapeType="1"/>
          </p:cNvSpPr>
          <p:nvPr/>
        </p:nvSpPr>
        <p:spPr bwMode="auto">
          <a:xfrm>
            <a:off x="2857500" y="4648200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237" name="Line 44">
            <a:extLst>
              <a:ext uri="{FF2B5EF4-FFF2-40B4-BE49-F238E27FC236}">
                <a16:creationId xmlns:a16="http://schemas.microsoft.com/office/drawing/2014/main" id="{DCD9203B-FDD4-4D73-89CC-2C0408F43573}"/>
              </a:ext>
            </a:extLst>
          </p:cNvPr>
          <p:cNvSpPr>
            <a:spLocks noChangeShapeType="1"/>
          </p:cNvSpPr>
          <p:nvPr/>
        </p:nvSpPr>
        <p:spPr bwMode="auto">
          <a:xfrm>
            <a:off x="2857500" y="4191000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238" name="Line 45">
            <a:extLst>
              <a:ext uri="{FF2B5EF4-FFF2-40B4-BE49-F238E27FC236}">
                <a16:creationId xmlns:a16="http://schemas.microsoft.com/office/drawing/2014/main" id="{890215C7-BB2C-4F8B-9903-1EE85C765EA0}"/>
              </a:ext>
            </a:extLst>
          </p:cNvPr>
          <p:cNvSpPr>
            <a:spLocks noChangeShapeType="1"/>
          </p:cNvSpPr>
          <p:nvPr/>
        </p:nvSpPr>
        <p:spPr bwMode="auto">
          <a:xfrm>
            <a:off x="5981700" y="3657600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239" name="Line 46">
            <a:extLst>
              <a:ext uri="{FF2B5EF4-FFF2-40B4-BE49-F238E27FC236}">
                <a16:creationId xmlns:a16="http://schemas.microsoft.com/office/drawing/2014/main" id="{EFA2BE39-8B0A-44B5-A577-2BC740F9D919}"/>
              </a:ext>
            </a:extLst>
          </p:cNvPr>
          <p:cNvSpPr>
            <a:spLocks noChangeShapeType="1"/>
          </p:cNvSpPr>
          <p:nvPr/>
        </p:nvSpPr>
        <p:spPr bwMode="auto">
          <a:xfrm>
            <a:off x="5981700" y="4648200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240" name="Line 47">
            <a:extLst>
              <a:ext uri="{FF2B5EF4-FFF2-40B4-BE49-F238E27FC236}">
                <a16:creationId xmlns:a16="http://schemas.microsoft.com/office/drawing/2014/main" id="{4B11B524-6038-47C2-9D4B-C758EDE3E45B}"/>
              </a:ext>
            </a:extLst>
          </p:cNvPr>
          <p:cNvSpPr>
            <a:spLocks noChangeShapeType="1"/>
          </p:cNvSpPr>
          <p:nvPr/>
        </p:nvSpPr>
        <p:spPr bwMode="auto">
          <a:xfrm>
            <a:off x="5981700" y="4191000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cxnSp>
        <p:nvCxnSpPr>
          <p:cNvPr id="9241" name="AutoShape 48">
            <a:extLst>
              <a:ext uri="{FF2B5EF4-FFF2-40B4-BE49-F238E27FC236}">
                <a16:creationId xmlns:a16="http://schemas.microsoft.com/office/drawing/2014/main" id="{9B97C5C0-6AD5-4BCC-9F66-481078773B4C}"/>
              </a:ext>
            </a:extLst>
          </p:cNvPr>
          <p:cNvCxnSpPr>
            <a:cxnSpLocks noChangeShapeType="1"/>
            <a:stCxn id="243722" idx="2"/>
            <a:endCxn id="243723" idx="0"/>
          </p:cNvCxnSpPr>
          <p:nvPr/>
        </p:nvCxnSpPr>
        <p:spPr bwMode="auto">
          <a:xfrm>
            <a:off x="4610100" y="3810000"/>
            <a:ext cx="0" cy="152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242" name="AutoShape 49">
            <a:extLst>
              <a:ext uri="{FF2B5EF4-FFF2-40B4-BE49-F238E27FC236}">
                <a16:creationId xmlns:a16="http://schemas.microsoft.com/office/drawing/2014/main" id="{13B0669F-D35E-4841-A520-8982F57B7984}"/>
              </a:ext>
            </a:extLst>
          </p:cNvPr>
          <p:cNvCxnSpPr>
            <a:cxnSpLocks noChangeShapeType="1"/>
            <a:stCxn id="243723" idx="2"/>
            <a:endCxn id="243724" idx="0"/>
          </p:cNvCxnSpPr>
          <p:nvPr/>
        </p:nvCxnSpPr>
        <p:spPr bwMode="auto">
          <a:xfrm>
            <a:off x="4610100" y="4343400"/>
            <a:ext cx="0" cy="152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4" name="AutoShape 7">
            <a:extLst>
              <a:ext uri="{FF2B5EF4-FFF2-40B4-BE49-F238E27FC236}">
                <a16:creationId xmlns:a16="http://schemas.microsoft.com/office/drawing/2014/main" id="{88A27637-F719-6548-9096-C395E82C18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95700" y="1219200"/>
            <a:ext cx="1752600" cy="609600"/>
          </a:xfrm>
          <a:prstGeom prst="roundRect">
            <a:avLst>
              <a:gd name="adj" fmla="val 16667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blurRad="50800" dist="38100" dir="2700000" algn="tl" rotWithShape="0">
              <a:srgbClr val="808080">
                <a:alpha val="39998"/>
              </a:srgbClr>
            </a:outerShdw>
          </a:effectLst>
        </p:spPr>
        <p:txBody>
          <a:bodyPr wrap="none" anchor="ctr"/>
          <a:lstStyle/>
          <a:p>
            <a:pPr algn="ctr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Monotype Sorts" charset="0"/>
              <a:buNone/>
              <a:defRPr/>
            </a:pPr>
            <a:r>
              <a:rPr lang="en-US" sz="1800">
                <a:latin typeface="Comic Sans MS" charset="0"/>
                <a:ea typeface="ＭＳ Ｐゴシック" charset="0"/>
                <a:cs typeface="ＭＳ Ｐゴシック" charset="0"/>
              </a:rPr>
              <a:t>Embedded </a:t>
            </a:r>
          </a:p>
          <a:p>
            <a:pPr algn="ctr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Monotype Sorts" charset="0"/>
              <a:buNone/>
              <a:defRPr/>
            </a:pPr>
            <a:r>
              <a:rPr lang="en-US" sz="1800">
                <a:latin typeface="Comic Sans MS" charset="0"/>
                <a:ea typeface="ＭＳ Ｐゴシック" charset="0"/>
                <a:cs typeface="ＭＳ Ｐゴシック" charset="0"/>
              </a:rPr>
              <a:t>SQL</a:t>
            </a:r>
          </a:p>
        </p:txBody>
      </p:sp>
      <p:sp>
        <p:nvSpPr>
          <p:cNvPr id="35" name="AutoShape 7">
            <a:extLst>
              <a:ext uri="{FF2B5EF4-FFF2-40B4-BE49-F238E27FC236}">
                <a16:creationId xmlns:a16="http://schemas.microsoft.com/office/drawing/2014/main" id="{B8E272F3-38BD-CF40-A872-5C36E2F87A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4500" y="1219200"/>
            <a:ext cx="1752600" cy="609600"/>
          </a:xfrm>
          <a:prstGeom prst="roundRect">
            <a:avLst>
              <a:gd name="adj" fmla="val 16667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blurRad="50800" dist="38100" dir="2700000" algn="tl" rotWithShape="0">
              <a:srgbClr val="808080">
                <a:alpha val="39998"/>
              </a:srgbClr>
            </a:outerShdw>
          </a:effectLst>
        </p:spPr>
        <p:txBody>
          <a:bodyPr wrap="none" anchor="ctr"/>
          <a:lstStyle/>
          <a:p>
            <a:pPr algn="ctr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Monotype Sorts" charset="0"/>
              <a:buNone/>
              <a:defRPr/>
            </a:pPr>
            <a:r>
              <a:rPr lang="en-US" sz="1800">
                <a:latin typeface="Comic Sans MS" charset="0"/>
                <a:ea typeface="ＭＳ Ｐゴシック" charset="0"/>
                <a:cs typeface="ＭＳ Ｐゴシック" charset="0"/>
              </a:rPr>
              <a:t>Web</a:t>
            </a:r>
          </a:p>
          <a:p>
            <a:pPr algn="ctr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Monotype Sorts" charset="0"/>
              <a:buNone/>
              <a:defRPr/>
            </a:pPr>
            <a:r>
              <a:rPr lang="en-US" sz="1800">
                <a:latin typeface="Comic Sans MS" charset="0"/>
                <a:ea typeface="ＭＳ Ｐゴシック" charset="0"/>
                <a:cs typeface="ＭＳ Ｐゴシック" charset="0"/>
              </a:rPr>
              <a:t>Forms</a:t>
            </a:r>
          </a:p>
        </p:txBody>
      </p:sp>
      <p:sp>
        <p:nvSpPr>
          <p:cNvPr id="9245" name="Line 25">
            <a:extLst>
              <a:ext uri="{FF2B5EF4-FFF2-40B4-BE49-F238E27FC236}">
                <a16:creationId xmlns:a16="http://schemas.microsoft.com/office/drawing/2014/main" id="{74044829-7803-44C1-863D-1A2B93082419}"/>
              </a:ext>
            </a:extLst>
          </p:cNvPr>
          <p:cNvSpPr>
            <a:spLocks noChangeShapeType="1"/>
          </p:cNvSpPr>
          <p:nvPr/>
        </p:nvSpPr>
        <p:spPr bwMode="auto">
          <a:xfrm>
            <a:off x="533400" y="2043113"/>
            <a:ext cx="7696200" cy="0"/>
          </a:xfrm>
          <a:prstGeom prst="line">
            <a:avLst/>
          </a:prstGeom>
          <a:noFill/>
          <a:ln w="22225">
            <a:solidFill>
              <a:srgbClr val="FF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246" name="Line 26">
            <a:extLst>
              <a:ext uri="{FF2B5EF4-FFF2-40B4-BE49-F238E27FC236}">
                <a16:creationId xmlns:a16="http://schemas.microsoft.com/office/drawing/2014/main" id="{C9820D2D-32EE-4003-AB0B-589A8A7E7482}"/>
              </a:ext>
            </a:extLst>
          </p:cNvPr>
          <p:cNvSpPr>
            <a:spLocks noChangeShapeType="1"/>
          </p:cNvSpPr>
          <p:nvPr/>
        </p:nvSpPr>
        <p:spPr bwMode="auto">
          <a:xfrm>
            <a:off x="533400" y="5105400"/>
            <a:ext cx="7696200" cy="0"/>
          </a:xfrm>
          <a:prstGeom prst="line">
            <a:avLst/>
          </a:prstGeom>
          <a:noFill/>
          <a:ln w="22225">
            <a:solidFill>
              <a:srgbClr val="FF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" name="Text Box 27">
            <a:extLst>
              <a:ext uri="{FF2B5EF4-FFF2-40B4-BE49-F238E27FC236}">
                <a16:creationId xmlns:a16="http://schemas.microsoft.com/office/drawing/2014/main" id="{0BF5EEBB-FD58-8B4A-8B8D-9CA7484D18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" y="1371600"/>
            <a:ext cx="1752600" cy="400050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outerShdw blurRad="50800" dist="38100" dir="2700000" algn="tl" rotWithShape="0">
              <a:srgbClr val="808080">
                <a:alpha val="39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 algn="ctr">
              <a:lnSpc>
                <a:spcPct val="90000"/>
              </a:lnSpc>
              <a:spcBef>
                <a:spcPct val="50000"/>
              </a:spcBef>
              <a:buClr>
                <a:schemeClr val="tx1"/>
              </a:buClr>
              <a:buSzPct val="75000"/>
              <a:buFont typeface="Monotype Sorts" charset="0"/>
              <a:buNone/>
              <a:defRPr/>
            </a:pPr>
            <a:r>
              <a:rPr lang="en-US" sz="2000" b="1">
                <a:solidFill>
                  <a:schemeClr val="bg1"/>
                </a:solidFill>
                <a:latin typeface="Arial" charset="0"/>
              </a:rPr>
              <a:t>Applications</a:t>
            </a:r>
          </a:p>
        </p:txBody>
      </p:sp>
      <p:sp>
        <p:nvSpPr>
          <p:cNvPr id="41" name="Text Box 28">
            <a:extLst>
              <a:ext uri="{FF2B5EF4-FFF2-40B4-BE49-F238E27FC236}">
                <a16:creationId xmlns:a16="http://schemas.microsoft.com/office/drawing/2014/main" id="{11BC2A4D-A059-A641-B13E-7DE569A396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" y="2176463"/>
            <a:ext cx="990600" cy="400050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outerShdw blurRad="50800" dist="38100" dir="2700000" algn="tl" rotWithShape="0">
              <a:srgbClr val="808080">
                <a:alpha val="39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 algn="ctr">
              <a:lnSpc>
                <a:spcPct val="90000"/>
              </a:lnSpc>
              <a:spcBef>
                <a:spcPct val="50000"/>
              </a:spcBef>
              <a:buClr>
                <a:schemeClr val="tx1"/>
              </a:buClr>
              <a:buSzPct val="75000"/>
              <a:buFont typeface="Monotype Sorts" charset="0"/>
              <a:buNone/>
              <a:defRPr/>
            </a:pPr>
            <a:r>
              <a:rPr lang="en-US" sz="2000" b="1">
                <a:solidFill>
                  <a:schemeClr val="bg1"/>
                </a:solidFill>
                <a:latin typeface="Arial" charset="0"/>
              </a:rPr>
              <a:t>DBMS</a:t>
            </a:r>
          </a:p>
        </p:txBody>
      </p:sp>
      <p:sp>
        <p:nvSpPr>
          <p:cNvPr id="42" name="Text Box 29">
            <a:extLst>
              <a:ext uri="{FF2B5EF4-FFF2-40B4-BE49-F238E27FC236}">
                <a16:creationId xmlns:a16="http://schemas.microsoft.com/office/drawing/2014/main" id="{D8C8FA38-3A73-2640-846A-8C344688DA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" y="5453063"/>
            <a:ext cx="1447800" cy="400050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outerShdw blurRad="50800" dist="38100" dir="2700000" algn="tl" rotWithShape="0">
              <a:srgbClr val="808080">
                <a:alpha val="39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 algn="ctr">
              <a:lnSpc>
                <a:spcPct val="90000"/>
              </a:lnSpc>
              <a:spcBef>
                <a:spcPct val="50000"/>
              </a:spcBef>
              <a:buClr>
                <a:schemeClr val="tx1"/>
              </a:buClr>
              <a:buSzPct val="75000"/>
              <a:buFont typeface="Monotype Sorts" charset="0"/>
              <a:buNone/>
              <a:defRPr/>
            </a:pPr>
            <a:r>
              <a:rPr lang="en-US" sz="2000" b="1">
                <a:solidFill>
                  <a:schemeClr val="bg1"/>
                </a:solidFill>
                <a:latin typeface="Arial" charset="0"/>
              </a:rPr>
              <a:t>Database</a:t>
            </a: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22A1D196-E48A-4680-A3F4-B3F5F10A7F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8600" y="381000"/>
            <a:ext cx="3733800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2">
            <a:extLst>
              <a:ext uri="{FF2B5EF4-FFF2-40B4-BE49-F238E27FC236}">
                <a16:creationId xmlns:a16="http://schemas.microsoft.com/office/drawing/2014/main" id="{A129A50F-1D11-4DE4-89DE-7A08ED91BCD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74675" y="304800"/>
            <a:ext cx="8001000" cy="533400"/>
          </a:xfrm>
        </p:spPr>
        <p:txBody>
          <a:bodyPr/>
          <a:lstStyle/>
          <a:p>
            <a:pPr eaLnBrk="1" hangingPunct="1"/>
            <a:r>
              <a:rPr lang="en-US" altLang="en-US" sz="3200" dirty="0"/>
              <a:t>Referential Integrity Constraints</a:t>
            </a:r>
          </a:p>
        </p:txBody>
      </p:sp>
      <p:sp>
        <p:nvSpPr>
          <p:cNvPr id="56322" name="Rectangle 3">
            <a:extLst>
              <a:ext uri="{FF2B5EF4-FFF2-40B4-BE49-F238E27FC236}">
                <a16:creationId xmlns:a16="http://schemas.microsoft.com/office/drawing/2014/main" id="{3EB2019B-8AE4-4507-BFB5-8D0D590F99A5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566738" y="3657600"/>
            <a:ext cx="8001000" cy="17907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600" dirty="0"/>
              <a:t>Any IC Violation? </a:t>
            </a:r>
            <a:r>
              <a:rPr lang="en-US" altLang="en-US" sz="2600" dirty="0">
                <a:solidFill>
                  <a:schemeClr val="accent1">
                    <a:lumMod val="75000"/>
                  </a:schemeClr>
                </a:solidFill>
              </a:rPr>
              <a:t>[Poll] 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600" b="1" dirty="0">
                <a:latin typeface="Courier New" panose="02070309020205020404" pitchFamily="49" charset="0"/>
              </a:rPr>
              <a:t>  DELETE 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600" b="1" dirty="0">
                <a:latin typeface="Courier New" panose="02070309020205020404" pitchFamily="49" charset="0"/>
              </a:rPr>
              <a:t>  FROM</a:t>
            </a:r>
            <a:r>
              <a:rPr lang="en-US" altLang="en-US" sz="2600" dirty="0">
                <a:latin typeface="Arial" panose="020B0604020202020204" pitchFamily="34" charset="0"/>
              </a:rPr>
              <a:t>  </a:t>
            </a:r>
            <a:r>
              <a:rPr lang="en-US" altLang="en-US" sz="2600" i="1" dirty="0">
                <a:latin typeface="Arial" panose="020B0604020202020204" pitchFamily="34" charset="0"/>
              </a:rPr>
              <a:t>Enrolled</a:t>
            </a:r>
            <a:r>
              <a:rPr lang="en-US" altLang="en-US" sz="2600" dirty="0">
                <a:latin typeface="Arial" panose="020B0604020202020204" pitchFamily="34" charset="0"/>
              </a:rPr>
              <a:t> 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600" b="1" dirty="0">
                <a:latin typeface="Courier New" panose="02070309020205020404" pitchFamily="49" charset="0"/>
              </a:rPr>
              <a:t>  WHERE </a:t>
            </a:r>
            <a:r>
              <a:rPr lang="en-US" altLang="en-US" sz="2600" i="1" dirty="0">
                <a:latin typeface="Arial" panose="020B0604020202020204" pitchFamily="34" charset="0"/>
              </a:rPr>
              <a:t>SID</a:t>
            </a:r>
            <a:r>
              <a:rPr lang="en-US" altLang="en-US" sz="2600" dirty="0">
                <a:latin typeface="Arial" panose="020B0604020202020204" pitchFamily="34" charset="0"/>
              </a:rPr>
              <a:t> = 546500; </a:t>
            </a:r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en-US" sz="2600" dirty="0">
              <a:latin typeface="Arial" panose="020B0604020202020204" pitchFamily="34" charset="0"/>
            </a:endParaRPr>
          </a:p>
        </p:txBody>
      </p:sp>
      <p:graphicFrame>
        <p:nvGraphicFramePr>
          <p:cNvPr id="369668" name="Group 4">
            <a:extLst>
              <a:ext uri="{FF2B5EF4-FFF2-40B4-BE49-F238E27FC236}">
                <a16:creationId xmlns:a16="http://schemas.microsoft.com/office/drawing/2014/main" id="{F58B07D1-BE09-C84B-B0F3-03B3B81FFCA9}"/>
              </a:ext>
            </a:extLst>
          </p:cNvPr>
          <p:cNvGraphicFramePr>
            <a:graphicFrameLocks noGrp="1"/>
          </p:cNvGraphicFramePr>
          <p:nvPr/>
        </p:nvGraphicFramePr>
        <p:xfrm>
          <a:off x="304800" y="1219200"/>
          <a:ext cx="2514600" cy="1676400"/>
        </p:xfrm>
        <a:graphic>
          <a:graphicData uri="http://schemas.openxmlformats.org/drawingml/2006/table">
            <a:tbl>
              <a:tblPr/>
              <a:tblGrid>
                <a:gridCol w="990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762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800" b="1" i="1" u="sng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charset="0"/>
                          <a:ea typeface="ＭＳ Ｐゴシック" charset="0"/>
                          <a:cs typeface="ＭＳ Ｐゴシック" charset="0"/>
                        </a:rPr>
                        <a:t>SID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8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charset="0"/>
                          <a:ea typeface="ＭＳ Ｐゴシック" charset="0"/>
                          <a:cs typeface="ＭＳ Ｐゴシック" charset="0"/>
                        </a:rPr>
                        <a:t>Name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8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charset="0"/>
                          <a:ea typeface="ＭＳ Ｐゴシック" charset="0"/>
                          <a:cs typeface="ＭＳ Ｐゴシック" charset="0"/>
                        </a:rPr>
                        <a:t>Age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81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546007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Susan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18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546100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Bob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19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546500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Bill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369690" name="Group 26">
            <a:extLst>
              <a:ext uri="{FF2B5EF4-FFF2-40B4-BE49-F238E27FC236}">
                <a16:creationId xmlns:a16="http://schemas.microsoft.com/office/drawing/2014/main" id="{3DD76430-74F9-6E49-A4EB-595E982B10E4}"/>
              </a:ext>
            </a:extLst>
          </p:cNvPr>
          <p:cNvGraphicFramePr>
            <a:graphicFrameLocks noGrp="1"/>
          </p:cNvGraphicFramePr>
          <p:nvPr/>
        </p:nvGraphicFramePr>
        <p:xfrm>
          <a:off x="6705600" y="1219200"/>
          <a:ext cx="2133600" cy="1463676"/>
        </p:xfrm>
        <a:graphic>
          <a:graphicData uri="http://schemas.openxmlformats.org/drawingml/2006/table">
            <a:tbl>
              <a:tblPr/>
              <a:tblGrid>
                <a:gridCol w="114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591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800" b="1" i="1" u="sng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charset="0"/>
                          <a:ea typeface="ＭＳ Ｐゴシック" charset="0"/>
                          <a:cs typeface="ＭＳ Ｐゴシック" charset="0"/>
                        </a:rPr>
                        <a:t>CID</a:t>
                      </a:r>
                    </a:p>
                  </a:txBody>
                  <a:tcPr marT="45740" marB="4574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8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charset="0"/>
                          <a:ea typeface="ＭＳ Ｐゴシック" charset="0"/>
                          <a:cs typeface="ＭＳ Ｐゴシック" charset="0"/>
                        </a:rPr>
                        <a:t>CName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91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CS1555</a:t>
                      </a:r>
                    </a:p>
                  </a:txBody>
                  <a:tcPr marT="45740" marB="4574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DB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91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CS1530</a:t>
                      </a:r>
                    </a:p>
                  </a:txBody>
                  <a:tcPr marT="45740" marB="4574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SW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91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CS1550</a:t>
                      </a:r>
                    </a:p>
                  </a:txBody>
                  <a:tcPr marT="45740" marB="4574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OS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369707" name="Group 43">
            <a:extLst>
              <a:ext uri="{FF2B5EF4-FFF2-40B4-BE49-F238E27FC236}">
                <a16:creationId xmlns:a16="http://schemas.microsoft.com/office/drawing/2014/main" id="{FDCAA7C2-A09A-7442-A954-9BBE53B1CEBA}"/>
              </a:ext>
            </a:extLst>
          </p:cNvPr>
          <p:cNvGraphicFramePr>
            <a:graphicFrameLocks noGrp="1"/>
          </p:cNvGraphicFramePr>
          <p:nvPr/>
        </p:nvGraphicFramePr>
        <p:xfrm>
          <a:off x="3200400" y="1219200"/>
          <a:ext cx="3048000" cy="1463676"/>
        </p:xfrm>
        <a:graphic>
          <a:graphicData uri="http://schemas.openxmlformats.org/drawingml/2006/table">
            <a:tbl>
              <a:tblPr/>
              <a:tblGrid>
                <a:gridCol w="1066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591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8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charset="0"/>
                          <a:ea typeface="ＭＳ Ｐゴシック" charset="0"/>
                          <a:cs typeface="ＭＳ Ｐゴシック" charset="0"/>
                        </a:rPr>
                        <a:t>SID</a:t>
                      </a:r>
                    </a:p>
                  </a:txBody>
                  <a:tcPr marT="45740" marB="4574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8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charset="0"/>
                          <a:ea typeface="ＭＳ Ｐゴシック" charset="0"/>
                          <a:cs typeface="ＭＳ Ｐゴシック" charset="0"/>
                        </a:rPr>
                        <a:t>CID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8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charset="0"/>
                          <a:ea typeface="ＭＳ Ｐゴシック" charset="0"/>
                          <a:cs typeface="ＭＳ Ｐゴシック" charset="0"/>
                        </a:rPr>
                        <a:t>Grade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91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546007</a:t>
                      </a:r>
                    </a:p>
                  </a:txBody>
                  <a:tcPr marT="45740" marB="4574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CS1555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A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91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546007</a:t>
                      </a:r>
                    </a:p>
                  </a:txBody>
                  <a:tcPr marT="45740" marB="4574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CS1530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B+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91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546500</a:t>
                      </a:r>
                    </a:p>
                  </a:txBody>
                  <a:tcPr marT="45740" marB="4574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CS1555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B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6384" name="Text Box 65">
            <a:extLst>
              <a:ext uri="{FF2B5EF4-FFF2-40B4-BE49-F238E27FC236}">
                <a16:creationId xmlns:a16="http://schemas.microsoft.com/office/drawing/2014/main" id="{2054597B-FC5E-437D-AE0B-3211A08B7B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3048000"/>
            <a:ext cx="1828800" cy="43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90000"/>
              </a:lnSpc>
              <a:spcBef>
                <a:spcPct val="50000"/>
              </a:spcBef>
              <a:buFont typeface="Monotype Sorts" pitchFamily="-84" charset="2"/>
              <a:buNone/>
            </a:pPr>
            <a:r>
              <a:rPr lang="en-US" altLang="en-US" b="1" i="1">
                <a:solidFill>
                  <a:srgbClr val="000090"/>
                </a:solidFill>
                <a:latin typeface="Arial" panose="020B0604020202020204" pitchFamily="34" charset="0"/>
              </a:rPr>
              <a:t>Students</a:t>
            </a:r>
          </a:p>
        </p:txBody>
      </p:sp>
      <p:sp>
        <p:nvSpPr>
          <p:cNvPr id="56385" name="Text Box 66">
            <a:extLst>
              <a:ext uri="{FF2B5EF4-FFF2-40B4-BE49-F238E27FC236}">
                <a16:creationId xmlns:a16="http://schemas.microsoft.com/office/drawing/2014/main" id="{0EF7F536-3567-4A8E-8DA0-D2065EBAA6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86600" y="2895600"/>
            <a:ext cx="1447800" cy="43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90000"/>
              </a:lnSpc>
              <a:spcBef>
                <a:spcPct val="50000"/>
              </a:spcBef>
              <a:buFont typeface="Monotype Sorts" pitchFamily="-84" charset="2"/>
              <a:buNone/>
            </a:pPr>
            <a:r>
              <a:rPr lang="en-US" altLang="en-US" b="1" i="1">
                <a:solidFill>
                  <a:srgbClr val="000090"/>
                </a:solidFill>
                <a:latin typeface="Arial" panose="020B0604020202020204" pitchFamily="34" charset="0"/>
              </a:rPr>
              <a:t>Courses</a:t>
            </a:r>
          </a:p>
        </p:txBody>
      </p:sp>
      <p:sp>
        <p:nvSpPr>
          <p:cNvPr id="56386" name="Text Box 67">
            <a:extLst>
              <a:ext uri="{FF2B5EF4-FFF2-40B4-BE49-F238E27FC236}">
                <a16:creationId xmlns:a16="http://schemas.microsoft.com/office/drawing/2014/main" id="{D9FE427D-C06C-4471-B9CD-2C1878E160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8600" y="2895600"/>
            <a:ext cx="1828800" cy="43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90000"/>
              </a:lnSpc>
              <a:spcBef>
                <a:spcPct val="50000"/>
              </a:spcBef>
              <a:buFont typeface="Monotype Sorts" pitchFamily="-84" charset="2"/>
              <a:buNone/>
            </a:pPr>
            <a:r>
              <a:rPr lang="en-US" altLang="en-US" b="1" i="1">
                <a:solidFill>
                  <a:srgbClr val="000090"/>
                </a:solidFill>
                <a:latin typeface="Arial" panose="020B0604020202020204" pitchFamily="34" charset="0"/>
              </a:rPr>
              <a:t>Enrolled</a:t>
            </a:r>
          </a:p>
        </p:txBody>
      </p:sp>
      <p:sp>
        <p:nvSpPr>
          <p:cNvPr id="369738" name="Rectangle 74">
            <a:extLst>
              <a:ext uri="{FF2B5EF4-FFF2-40B4-BE49-F238E27FC236}">
                <a16:creationId xmlns:a16="http://schemas.microsoft.com/office/drawing/2014/main" id="{835D42EA-03CC-4683-8D04-690A9F0132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0600" y="5410200"/>
            <a:ext cx="8001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69900" indent="-469900"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ct val="15000"/>
              </a:spcAft>
              <a:buClr>
                <a:schemeClr val="accent2"/>
              </a:buClr>
              <a:buFont typeface="Wingdings" panose="05000000000000000000" pitchFamily="2" charset="2"/>
              <a:buNone/>
            </a:pPr>
            <a:r>
              <a:rPr lang="en-US" altLang="en-US" sz="2600" dirty="0">
                <a:latin typeface="Comic Sans MS" panose="030F0702030302020204" pitchFamily="66" charset="0"/>
              </a:rPr>
              <a:t>No Violations! </a:t>
            </a:r>
            <a:r>
              <a:rPr lang="en-US" altLang="en-US" sz="4400" dirty="0">
                <a:solidFill>
                  <a:srgbClr val="009900"/>
                </a:solidFill>
                <a:latin typeface="Comic Sans MS" panose="030F0702030302020204" pitchFamily="66" charset="0"/>
                <a:sym typeface="Wingdings" panose="05000000000000000000" pitchFamily="2" charset="2"/>
              </a:rPr>
              <a:t></a:t>
            </a:r>
          </a:p>
        </p:txBody>
      </p:sp>
      <p:cxnSp>
        <p:nvCxnSpPr>
          <p:cNvPr id="56388" name="AutoShape 94">
            <a:extLst>
              <a:ext uri="{FF2B5EF4-FFF2-40B4-BE49-F238E27FC236}">
                <a16:creationId xmlns:a16="http://schemas.microsoft.com/office/drawing/2014/main" id="{88FD8B3E-4412-4879-B93E-F260D550A3E7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1295400" y="1752600"/>
            <a:ext cx="1905000" cy="138113"/>
          </a:xfrm>
          <a:prstGeom prst="straightConnector1">
            <a:avLst/>
          </a:prstGeom>
          <a:noFill/>
          <a:ln w="19050">
            <a:solidFill>
              <a:schemeClr val="tx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6389" name="AutoShape 96">
            <a:extLst>
              <a:ext uri="{FF2B5EF4-FFF2-40B4-BE49-F238E27FC236}">
                <a16:creationId xmlns:a16="http://schemas.microsoft.com/office/drawing/2014/main" id="{A0EF5FA3-A073-4E76-918B-4AD185053452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1295400" y="1966913"/>
            <a:ext cx="1905000" cy="150812"/>
          </a:xfrm>
          <a:prstGeom prst="straightConnector1">
            <a:avLst/>
          </a:prstGeom>
          <a:noFill/>
          <a:ln w="19050">
            <a:solidFill>
              <a:schemeClr val="tx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6390" name="AutoShape 97">
            <a:extLst>
              <a:ext uri="{FF2B5EF4-FFF2-40B4-BE49-F238E27FC236}">
                <a16:creationId xmlns:a16="http://schemas.microsoft.com/office/drawing/2014/main" id="{A10892B7-58BE-4C09-A228-D54C9DA9E585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1295400" y="2482850"/>
            <a:ext cx="1905000" cy="322263"/>
          </a:xfrm>
          <a:prstGeom prst="straightConnector1">
            <a:avLst/>
          </a:prstGeom>
          <a:noFill/>
          <a:ln w="19050">
            <a:solidFill>
              <a:schemeClr val="tx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6391" name="AutoShape 99">
            <a:extLst>
              <a:ext uri="{FF2B5EF4-FFF2-40B4-BE49-F238E27FC236}">
                <a16:creationId xmlns:a16="http://schemas.microsoft.com/office/drawing/2014/main" id="{53AC0046-AA23-40E1-B8F2-A556467CFCE3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248400" y="1752600"/>
            <a:ext cx="457200" cy="0"/>
          </a:xfrm>
          <a:prstGeom prst="straightConnector1">
            <a:avLst/>
          </a:prstGeom>
          <a:noFill/>
          <a:ln w="19050">
            <a:solidFill>
              <a:srgbClr val="CF0E3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6392" name="AutoShape 100">
            <a:extLst>
              <a:ext uri="{FF2B5EF4-FFF2-40B4-BE49-F238E27FC236}">
                <a16:creationId xmlns:a16="http://schemas.microsoft.com/office/drawing/2014/main" id="{D2120D7B-078F-4B79-8E45-E0AEBDC90FA9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6248400" y="1752600"/>
            <a:ext cx="457200" cy="730250"/>
          </a:xfrm>
          <a:prstGeom prst="straightConnector1">
            <a:avLst/>
          </a:prstGeom>
          <a:noFill/>
          <a:ln w="19050">
            <a:solidFill>
              <a:srgbClr val="CF0E3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6393" name="AutoShape 101">
            <a:extLst>
              <a:ext uri="{FF2B5EF4-FFF2-40B4-BE49-F238E27FC236}">
                <a16:creationId xmlns:a16="http://schemas.microsoft.com/office/drawing/2014/main" id="{3541EE15-C43A-40FA-BC26-6FAFC59D5B84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248400" y="2117725"/>
            <a:ext cx="457200" cy="365125"/>
          </a:xfrm>
          <a:prstGeom prst="straightConnector1">
            <a:avLst/>
          </a:prstGeom>
          <a:noFill/>
          <a:ln w="19050">
            <a:solidFill>
              <a:srgbClr val="CF0E3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973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Rectangle 2">
            <a:extLst>
              <a:ext uri="{FF2B5EF4-FFF2-40B4-BE49-F238E27FC236}">
                <a16:creationId xmlns:a16="http://schemas.microsoft.com/office/drawing/2014/main" id="{4C11C72D-5092-4B01-8E97-1FD7C4079C3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74675" y="304800"/>
            <a:ext cx="8001000" cy="533400"/>
          </a:xfrm>
        </p:spPr>
        <p:txBody>
          <a:bodyPr/>
          <a:lstStyle/>
          <a:p>
            <a:pPr eaLnBrk="1" hangingPunct="1"/>
            <a:r>
              <a:rPr lang="en-US" altLang="en-US" sz="3200"/>
              <a:t>Referential Integrity Constraints</a:t>
            </a:r>
          </a:p>
        </p:txBody>
      </p:sp>
      <p:sp>
        <p:nvSpPr>
          <p:cNvPr id="57346" name="Rectangle 3">
            <a:extLst>
              <a:ext uri="{FF2B5EF4-FFF2-40B4-BE49-F238E27FC236}">
                <a16:creationId xmlns:a16="http://schemas.microsoft.com/office/drawing/2014/main" id="{AEB2C3CF-EB97-4C1C-BAC7-089AC8E234AF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566738" y="3657600"/>
            <a:ext cx="8001000" cy="17907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600" dirty="0"/>
              <a:t>Any IC Violation? </a:t>
            </a:r>
            <a:r>
              <a:rPr lang="en-US" altLang="en-US" sz="2600" dirty="0">
                <a:solidFill>
                  <a:schemeClr val="accent1">
                    <a:lumMod val="75000"/>
                  </a:schemeClr>
                </a:solidFill>
              </a:rPr>
              <a:t>[Poll] 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600" b="1" dirty="0">
                <a:latin typeface="Courier New" panose="02070309020205020404" pitchFamily="49" charset="0"/>
              </a:rPr>
              <a:t>  DELETE 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600" b="1" dirty="0">
                <a:latin typeface="Courier New" panose="02070309020205020404" pitchFamily="49" charset="0"/>
              </a:rPr>
              <a:t>  FROM</a:t>
            </a:r>
            <a:r>
              <a:rPr lang="en-US" altLang="en-US" sz="2600" dirty="0">
                <a:latin typeface="Arial" panose="020B0604020202020204" pitchFamily="34" charset="0"/>
              </a:rPr>
              <a:t>  </a:t>
            </a:r>
            <a:r>
              <a:rPr lang="en-US" altLang="en-US" sz="2600" i="1" dirty="0">
                <a:latin typeface="Arial" panose="020B0604020202020204" pitchFamily="34" charset="0"/>
              </a:rPr>
              <a:t>Students </a:t>
            </a:r>
            <a:endParaRPr lang="en-US" altLang="en-US" sz="2600" dirty="0">
              <a:latin typeface="Arial" panose="020B0604020202020204" pitchFamily="34" charset="0"/>
            </a:endParaRP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600" b="1" dirty="0">
                <a:latin typeface="Courier New" panose="02070309020205020404" pitchFamily="49" charset="0"/>
              </a:rPr>
              <a:t>  WHERE </a:t>
            </a:r>
            <a:r>
              <a:rPr lang="en-US" altLang="en-US" sz="2600" i="1" dirty="0">
                <a:latin typeface="Arial" panose="020B0604020202020204" pitchFamily="34" charset="0"/>
              </a:rPr>
              <a:t>SID</a:t>
            </a:r>
            <a:r>
              <a:rPr lang="en-US" altLang="en-US" sz="2600" dirty="0">
                <a:latin typeface="Arial" panose="020B0604020202020204" pitchFamily="34" charset="0"/>
              </a:rPr>
              <a:t> = 546500; </a:t>
            </a:r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en-US" sz="2600" dirty="0">
              <a:latin typeface="Arial" panose="020B0604020202020204" pitchFamily="34" charset="0"/>
            </a:endParaRPr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en-US" sz="2600" dirty="0">
              <a:latin typeface="Arial" panose="020B0604020202020204" pitchFamily="34" charset="0"/>
            </a:endParaRPr>
          </a:p>
        </p:txBody>
      </p:sp>
      <p:graphicFrame>
        <p:nvGraphicFramePr>
          <p:cNvPr id="369668" name="Group 4">
            <a:extLst>
              <a:ext uri="{FF2B5EF4-FFF2-40B4-BE49-F238E27FC236}">
                <a16:creationId xmlns:a16="http://schemas.microsoft.com/office/drawing/2014/main" id="{F58B07D1-BE09-C84B-B0F3-03B3B81FFCA9}"/>
              </a:ext>
            </a:extLst>
          </p:cNvPr>
          <p:cNvGraphicFramePr>
            <a:graphicFrameLocks noGrp="1"/>
          </p:cNvGraphicFramePr>
          <p:nvPr/>
        </p:nvGraphicFramePr>
        <p:xfrm>
          <a:off x="304800" y="1219200"/>
          <a:ext cx="2514600" cy="1676400"/>
        </p:xfrm>
        <a:graphic>
          <a:graphicData uri="http://schemas.openxmlformats.org/drawingml/2006/table">
            <a:tbl>
              <a:tblPr/>
              <a:tblGrid>
                <a:gridCol w="990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762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800" b="1" i="1" u="sng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charset="0"/>
                          <a:ea typeface="ＭＳ Ｐゴシック" charset="0"/>
                          <a:cs typeface="ＭＳ Ｐゴシック" charset="0"/>
                        </a:rPr>
                        <a:t>SID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8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charset="0"/>
                          <a:ea typeface="ＭＳ Ｐゴシック" charset="0"/>
                          <a:cs typeface="ＭＳ Ｐゴシック" charset="0"/>
                        </a:rPr>
                        <a:t>Name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8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charset="0"/>
                          <a:ea typeface="ＭＳ Ｐゴシック" charset="0"/>
                          <a:cs typeface="ＭＳ Ｐゴシック" charset="0"/>
                        </a:rPr>
                        <a:t>Age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81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546007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Susan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18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546100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Bob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19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546500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Bill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369690" name="Group 26">
            <a:extLst>
              <a:ext uri="{FF2B5EF4-FFF2-40B4-BE49-F238E27FC236}">
                <a16:creationId xmlns:a16="http://schemas.microsoft.com/office/drawing/2014/main" id="{3DD76430-74F9-6E49-A4EB-595E982B10E4}"/>
              </a:ext>
            </a:extLst>
          </p:cNvPr>
          <p:cNvGraphicFramePr>
            <a:graphicFrameLocks noGrp="1"/>
          </p:cNvGraphicFramePr>
          <p:nvPr/>
        </p:nvGraphicFramePr>
        <p:xfrm>
          <a:off x="6705600" y="1219200"/>
          <a:ext cx="2133600" cy="1463676"/>
        </p:xfrm>
        <a:graphic>
          <a:graphicData uri="http://schemas.openxmlformats.org/drawingml/2006/table">
            <a:tbl>
              <a:tblPr/>
              <a:tblGrid>
                <a:gridCol w="114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591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800" b="1" i="1" u="sng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charset="0"/>
                          <a:ea typeface="ＭＳ Ｐゴシック" charset="0"/>
                          <a:cs typeface="ＭＳ Ｐゴシック" charset="0"/>
                        </a:rPr>
                        <a:t>CID</a:t>
                      </a:r>
                    </a:p>
                  </a:txBody>
                  <a:tcPr marT="45740" marB="4574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8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charset="0"/>
                          <a:ea typeface="ＭＳ Ｐゴシック" charset="0"/>
                          <a:cs typeface="ＭＳ Ｐゴシック" charset="0"/>
                        </a:rPr>
                        <a:t>CName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91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CS 1555</a:t>
                      </a:r>
                    </a:p>
                  </a:txBody>
                  <a:tcPr marT="45740" marB="4574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DB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91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CS1530</a:t>
                      </a:r>
                    </a:p>
                  </a:txBody>
                  <a:tcPr marT="45740" marB="4574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SW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91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CS 1550</a:t>
                      </a:r>
                    </a:p>
                  </a:txBody>
                  <a:tcPr marT="45740" marB="4574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OS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369707" name="Group 43">
            <a:extLst>
              <a:ext uri="{FF2B5EF4-FFF2-40B4-BE49-F238E27FC236}">
                <a16:creationId xmlns:a16="http://schemas.microsoft.com/office/drawing/2014/main" id="{FDCAA7C2-A09A-7442-A954-9BBE53B1CEBA}"/>
              </a:ext>
            </a:extLst>
          </p:cNvPr>
          <p:cNvGraphicFramePr>
            <a:graphicFrameLocks noGrp="1"/>
          </p:cNvGraphicFramePr>
          <p:nvPr/>
        </p:nvGraphicFramePr>
        <p:xfrm>
          <a:off x="3200400" y="1219200"/>
          <a:ext cx="3048000" cy="1463676"/>
        </p:xfrm>
        <a:graphic>
          <a:graphicData uri="http://schemas.openxmlformats.org/drawingml/2006/table">
            <a:tbl>
              <a:tblPr/>
              <a:tblGrid>
                <a:gridCol w="1066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591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8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charset="0"/>
                          <a:ea typeface="ＭＳ Ｐゴシック" charset="0"/>
                          <a:cs typeface="ＭＳ Ｐゴシック" charset="0"/>
                        </a:rPr>
                        <a:t>SID</a:t>
                      </a:r>
                    </a:p>
                  </a:txBody>
                  <a:tcPr marT="45740" marB="4574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8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charset="0"/>
                          <a:ea typeface="ＭＳ Ｐゴシック" charset="0"/>
                          <a:cs typeface="ＭＳ Ｐゴシック" charset="0"/>
                        </a:rPr>
                        <a:t>CID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8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charset="0"/>
                          <a:ea typeface="ＭＳ Ｐゴシック" charset="0"/>
                          <a:cs typeface="ＭＳ Ｐゴシック" charset="0"/>
                        </a:rPr>
                        <a:t>Grade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91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546007</a:t>
                      </a:r>
                    </a:p>
                  </a:txBody>
                  <a:tcPr marT="45740" marB="4574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CS 1555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A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91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546007</a:t>
                      </a:r>
                    </a:p>
                  </a:txBody>
                  <a:tcPr marT="45740" marB="4574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CS1530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B+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91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546500</a:t>
                      </a:r>
                    </a:p>
                  </a:txBody>
                  <a:tcPr marT="45740" marB="4574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CS 1555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B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7408" name="Text Box 65">
            <a:extLst>
              <a:ext uri="{FF2B5EF4-FFF2-40B4-BE49-F238E27FC236}">
                <a16:creationId xmlns:a16="http://schemas.microsoft.com/office/drawing/2014/main" id="{CDCD5174-5073-4AA9-9A14-73DEDD38AB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3048000"/>
            <a:ext cx="1828800" cy="43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90000"/>
              </a:lnSpc>
              <a:spcBef>
                <a:spcPct val="50000"/>
              </a:spcBef>
              <a:buFont typeface="Monotype Sorts" pitchFamily="-84" charset="2"/>
              <a:buNone/>
            </a:pPr>
            <a:r>
              <a:rPr lang="en-US" altLang="en-US" b="1" i="1">
                <a:solidFill>
                  <a:srgbClr val="000090"/>
                </a:solidFill>
                <a:latin typeface="Arial" panose="020B0604020202020204" pitchFamily="34" charset="0"/>
              </a:rPr>
              <a:t>Students</a:t>
            </a:r>
          </a:p>
        </p:txBody>
      </p:sp>
      <p:sp>
        <p:nvSpPr>
          <p:cNvPr id="57409" name="Text Box 66">
            <a:extLst>
              <a:ext uri="{FF2B5EF4-FFF2-40B4-BE49-F238E27FC236}">
                <a16:creationId xmlns:a16="http://schemas.microsoft.com/office/drawing/2014/main" id="{099666C7-C0EB-4E2C-9958-C81744971C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86600" y="2895600"/>
            <a:ext cx="1447800" cy="43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90000"/>
              </a:lnSpc>
              <a:spcBef>
                <a:spcPct val="50000"/>
              </a:spcBef>
              <a:buFont typeface="Monotype Sorts" pitchFamily="-84" charset="2"/>
              <a:buNone/>
            </a:pPr>
            <a:r>
              <a:rPr lang="en-US" altLang="en-US" b="1" i="1">
                <a:solidFill>
                  <a:srgbClr val="000090"/>
                </a:solidFill>
                <a:latin typeface="Arial" panose="020B0604020202020204" pitchFamily="34" charset="0"/>
              </a:rPr>
              <a:t>Courses</a:t>
            </a:r>
          </a:p>
        </p:txBody>
      </p:sp>
      <p:sp>
        <p:nvSpPr>
          <p:cNvPr id="57410" name="Text Box 67">
            <a:extLst>
              <a:ext uri="{FF2B5EF4-FFF2-40B4-BE49-F238E27FC236}">
                <a16:creationId xmlns:a16="http://schemas.microsoft.com/office/drawing/2014/main" id="{E29937E8-B51D-43C0-A287-406B5109E8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8600" y="2895600"/>
            <a:ext cx="1828800" cy="43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90000"/>
              </a:lnSpc>
              <a:spcBef>
                <a:spcPct val="50000"/>
              </a:spcBef>
              <a:buFont typeface="Monotype Sorts" pitchFamily="-84" charset="2"/>
              <a:buNone/>
            </a:pPr>
            <a:r>
              <a:rPr lang="en-US" altLang="en-US" b="1" i="1">
                <a:solidFill>
                  <a:srgbClr val="000090"/>
                </a:solidFill>
                <a:latin typeface="Arial" panose="020B0604020202020204" pitchFamily="34" charset="0"/>
              </a:rPr>
              <a:t>Enrolled</a:t>
            </a:r>
          </a:p>
        </p:txBody>
      </p:sp>
      <p:sp>
        <p:nvSpPr>
          <p:cNvPr id="369738" name="Rectangle 74">
            <a:extLst>
              <a:ext uri="{FF2B5EF4-FFF2-40B4-BE49-F238E27FC236}">
                <a16:creationId xmlns:a16="http://schemas.microsoft.com/office/drawing/2014/main" id="{D86E0B40-4747-4F6B-B0AB-7DB6B7ABEB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0600" y="5410200"/>
            <a:ext cx="8001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69900" indent="-469900"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ct val="15000"/>
              </a:spcAft>
              <a:buClr>
                <a:schemeClr val="accent2"/>
              </a:buClr>
              <a:buFont typeface="Wingdings" panose="05000000000000000000" pitchFamily="2" charset="2"/>
              <a:buNone/>
            </a:pPr>
            <a:r>
              <a:rPr lang="en-US" altLang="en-US" sz="2600" dirty="0">
                <a:latin typeface="Comic Sans MS" panose="030F0702030302020204" pitchFamily="66" charset="0"/>
              </a:rPr>
              <a:t>Violation!  </a:t>
            </a:r>
            <a:r>
              <a:rPr lang="en-US" altLang="en-US" sz="5400" dirty="0">
                <a:solidFill>
                  <a:srgbClr val="FF0000"/>
                </a:solidFill>
                <a:latin typeface="Arial" panose="020B0604020202020204" pitchFamily="34" charset="0"/>
                <a:sym typeface="Wingdings" panose="05000000000000000000" pitchFamily="2" charset="2"/>
              </a:rPr>
              <a:t></a:t>
            </a:r>
            <a:r>
              <a:rPr lang="en-US" altLang="en-US" sz="2600" dirty="0">
                <a:latin typeface="Comic Sans MS" panose="030F0702030302020204" pitchFamily="66" charset="0"/>
              </a:rPr>
              <a:t> </a:t>
            </a:r>
            <a:endParaRPr lang="en-US" altLang="en-US" sz="4400" dirty="0">
              <a:solidFill>
                <a:srgbClr val="009900"/>
              </a:solidFill>
              <a:latin typeface="Comic Sans MS" panose="030F0702030302020204" pitchFamily="66" charset="0"/>
              <a:sym typeface="Wingdings" panose="05000000000000000000" pitchFamily="2" charset="2"/>
            </a:endParaRPr>
          </a:p>
        </p:txBody>
      </p:sp>
      <p:cxnSp>
        <p:nvCxnSpPr>
          <p:cNvPr id="57412" name="AutoShape 94">
            <a:extLst>
              <a:ext uri="{FF2B5EF4-FFF2-40B4-BE49-F238E27FC236}">
                <a16:creationId xmlns:a16="http://schemas.microsoft.com/office/drawing/2014/main" id="{AC7F624E-6B40-4297-9F46-F9A71330EFB2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1295400" y="1752600"/>
            <a:ext cx="1905000" cy="138113"/>
          </a:xfrm>
          <a:prstGeom prst="straightConnector1">
            <a:avLst/>
          </a:prstGeom>
          <a:noFill/>
          <a:ln w="19050">
            <a:solidFill>
              <a:schemeClr val="tx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7413" name="AutoShape 96">
            <a:extLst>
              <a:ext uri="{FF2B5EF4-FFF2-40B4-BE49-F238E27FC236}">
                <a16:creationId xmlns:a16="http://schemas.microsoft.com/office/drawing/2014/main" id="{FE1AF791-4984-439E-91FF-9F5EA6221A1A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1295400" y="1966913"/>
            <a:ext cx="1905000" cy="150812"/>
          </a:xfrm>
          <a:prstGeom prst="straightConnector1">
            <a:avLst/>
          </a:prstGeom>
          <a:noFill/>
          <a:ln w="19050">
            <a:solidFill>
              <a:schemeClr val="tx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7414" name="AutoShape 97">
            <a:extLst>
              <a:ext uri="{FF2B5EF4-FFF2-40B4-BE49-F238E27FC236}">
                <a16:creationId xmlns:a16="http://schemas.microsoft.com/office/drawing/2014/main" id="{F67C9927-DD87-47CC-A2F5-A50C773D7FF4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1295400" y="2482850"/>
            <a:ext cx="1905000" cy="322263"/>
          </a:xfrm>
          <a:prstGeom prst="straightConnector1">
            <a:avLst/>
          </a:prstGeom>
          <a:noFill/>
          <a:ln w="19050">
            <a:solidFill>
              <a:schemeClr val="tx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7415" name="AutoShape 99">
            <a:extLst>
              <a:ext uri="{FF2B5EF4-FFF2-40B4-BE49-F238E27FC236}">
                <a16:creationId xmlns:a16="http://schemas.microsoft.com/office/drawing/2014/main" id="{842C8637-7151-4351-A4F3-30F356CBFBF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248400" y="1752600"/>
            <a:ext cx="457200" cy="0"/>
          </a:xfrm>
          <a:prstGeom prst="straightConnector1">
            <a:avLst/>
          </a:prstGeom>
          <a:noFill/>
          <a:ln w="19050">
            <a:solidFill>
              <a:srgbClr val="CF0E3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7416" name="AutoShape 100">
            <a:extLst>
              <a:ext uri="{FF2B5EF4-FFF2-40B4-BE49-F238E27FC236}">
                <a16:creationId xmlns:a16="http://schemas.microsoft.com/office/drawing/2014/main" id="{A976423E-0335-4406-9BDD-7DBFE18BD0E4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6248400" y="1752600"/>
            <a:ext cx="457200" cy="730250"/>
          </a:xfrm>
          <a:prstGeom prst="straightConnector1">
            <a:avLst/>
          </a:prstGeom>
          <a:noFill/>
          <a:ln w="19050">
            <a:solidFill>
              <a:srgbClr val="CF0E3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7417" name="AutoShape 101">
            <a:extLst>
              <a:ext uri="{FF2B5EF4-FFF2-40B4-BE49-F238E27FC236}">
                <a16:creationId xmlns:a16="http://schemas.microsoft.com/office/drawing/2014/main" id="{1637571E-7048-4F95-A34A-AE63A8BF6F2B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248400" y="2117725"/>
            <a:ext cx="457200" cy="365125"/>
          </a:xfrm>
          <a:prstGeom prst="straightConnector1">
            <a:avLst/>
          </a:prstGeom>
          <a:noFill/>
          <a:ln w="19050">
            <a:solidFill>
              <a:srgbClr val="CF0E3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9738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Rectangle 2">
            <a:extLst>
              <a:ext uri="{FF2B5EF4-FFF2-40B4-BE49-F238E27FC236}">
                <a16:creationId xmlns:a16="http://schemas.microsoft.com/office/drawing/2014/main" id="{7E56C0CD-19AB-4789-B727-6D884FA6407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Referential Integrity Enforcement</a:t>
            </a:r>
          </a:p>
        </p:txBody>
      </p:sp>
      <p:sp>
        <p:nvSpPr>
          <p:cNvPr id="370691" name="Rectangle 3">
            <a:extLst>
              <a:ext uri="{FF2B5EF4-FFF2-40B4-BE49-F238E27FC236}">
                <a16:creationId xmlns:a16="http://schemas.microsoft.com/office/drawing/2014/main" id="{E870246E-1C0F-41C6-BEEB-4E13F0AFE72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153400" cy="4419600"/>
          </a:xfrm>
        </p:spPr>
        <p:txBody>
          <a:bodyPr/>
          <a:lstStyle/>
          <a:p>
            <a:pPr marL="438150" indent="-438150" eaLnBrk="1" hangingPunct="1"/>
            <a:r>
              <a:rPr lang="en-US" altLang="en-US">
                <a:latin typeface="Arial" panose="020B0604020202020204" pitchFamily="34" charset="0"/>
              </a:rPr>
              <a:t>What are the alternatives when a </a:t>
            </a:r>
            <a:r>
              <a:rPr lang="ja-JP" altLang="en-US">
                <a:latin typeface="Comic Sans MS" panose="030F0702030302020204" pitchFamily="66" charset="0"/>
              </a:rPr>
              <a:t>“</a:t>
            </a:r>
            <a:r>
              <a:rPr lang="en-US" altLang="ja-JP">
                <a:latin typeface="Comic Sans MS" panose="030F0702030302020204" pitchFamily="66" charset="0"/>
              </a:rPr>
              <a:t>Students</a:t>
            </a:r>
            <a:r>
              <a:rPr lang="ja-JP" altLang="en-US">
                <a:latin typeface="Comic Sans MS" panose="030F0702030302020204" pitchFamily="66" charset="0"/>
              </a:rPr>
              <a:t>”</a:t>
            </a:r>
            <a:r>
              <a:rPr lang="en-US" altLang="ja-JP">
                <a:latin typeface="Arial" panose="020B0604020202020204" pitchFamily="34" charset="0"/>
              </a:rPr>
              <a:t> tuple is </a:t>
            </a:r>
            <a:r>
              <a:rPr lang="en-US" altLang="ja-JP" b="1">
                <a:latin typeface="Arial" panose="020B0604020202020204" pitchFamily="34" charset="0"/>
              </a:rPr>
              <a:t>deleted</a:t>
            </a:r>
            <a:r>
              <a:rPr lang="en-US" altLang="ja-JP">
                <a:latin typeface="Arial" panose="020B0604020202020204" pitchFamily="34" charset="0"/>
              </a:rPr>
              <a:t>?</a:t>
            </a:r>
          </a:p>
          <a:p>
            <a:pPr marL="966788" lvl="1" indent="-495300" eaLnBrk="1" hangingPunct="1">
              <a:lnSpc>
                <a:spcPct val="110000"/>
              </a:lnSpc>
              <a:spcAft>
                <a:spcPct val="15000"/>
              </a:spcAft>
              <a:buFont typeface="Wingdings" panose="05000000000000000000" pitchFamily="2" charset="2"/>
              <a:buAutoNum type="arabicPeriod"/>
            </a:pPr>
            <a:r>
              <a:rPr lang="en-US" altLang="en-US" b="1">
                <a:latin typeface="Arial" panose="020B0604020202020204" pitchFamily="34" charset="0"/>
              </a:rPr>
              <a:t>Delete all</a:t>
            </a:r>
            <a:r>
              <a:rPr lang="en-US" altLang="en-US">
                <a:latin typeface="Arial" panose="020B0604020202020204" pitchFamily="34" charset="0"/>
              </a:rPr>
              <a:t> Enrolled tuples that refer to it</a:t>
            </a:r>
          </a:p>
          <a:p>
            <a:pPr marL="966788" lvl="1" indent="-495300" eaLnBrk="1" hangingPunct="1">
              <a:lnSpc>
                <a:spcPct val="110000"/>
              </a:lnSpc>
              <a:spcAft>
                <a:spcPct val="15000"/>
              </a:spcAft>
              <a:buFont typeface="Wingdings" panose="05000000000000000000" pitchFamily="2" charset="2"/>
              <a:buAutoNum type="arabicPeriod"/>
            </a:pPr>
            <a:r>
              <a:rPr lang="en-US" altLang="en-US" b="1">
                <a:latin typeface="Arial" panose="020B0604020202020204" pitchFamily="34" charset="0"/>
              </a:rPr>
              <a:t>Disallow</a:t>
            </a:r>
            <a:r>
              <a:rPr lang="en-US" altLang="en-US">
                <a:latin typeface="Arial" panose="020B0604020202020204" pitchFamily="34" charset="0"/>
              </a:rPr>
              <a:t> deletion of a Students tuple that is referred to</a:t>
            </a:r>
          </a:p>
          <a:p>
            <a:pPr marL="966788" lvl="1" indent="-495300" eaLnBrk="1" hangingPunct="1">
              <a:lnSpc>
                <a:spcPct val="110000"/>
              </a:lnSpc>
              <a:spcAft>
                <a:spcPct val="15000"/>
              </a:spcAft>
              <a:buFont typeface="Wingdings" panose="05000000000000000000" pitchFamily="2" charset="2"/>
              <a:buAutoNum type="arabicPeriod"/>
            </a:pPr>
            <a:r>
              <a:rPr lang="en-US" altLang="en-US" b="1">
                <a:latin typeface="Arial" panose="020B0604020202020204" pitchFamily="34" charset="0"/>
              </a:rPr>
              <a:t>Set</a:t>
            </a:r>
            <a:r>
              <a:rPr lang="en-US" altLang="en-US">
                <a:latin typeface="Arial" panose="020B0604020202020204" pitchFamily="34" charset="0"/>
              </a:rPr>
              <a:t> </a:t>
            </a:r>
            <a:r>
              <a:rPr lang="en-US" altLang="en-US" i="1">
                <a:latin typeface="Arial" panose="020B0604020202020204" pitchFamily="34" charset="0"/>
              </a:rPr>
              <a:t>SID</a:t>
            </a:r>
            <a:r>
              <a:rPr lang="en-US" altLang="en-US">
                <a:latin typeface="Arial" panose="020B0604020202020204" pitchFamily="34" charset="0"/>
              </a:rPr>
              <a:t> in Enrolled tuples that refer to it to some </a:t>
            </a:r>
            <a:r>
              <a:rPr lang="ja-JP" altLang="en-US">
                <a:solidFill>
                  <a:srgbClr val="0000FF"/>
                </a:solidFill>
                <a:latin typeface="Comic Sans MS" panose="030F0702030302020204" pitchFamily="66" charset="0"/>
              </a:rPr>
              <a:t>“</a:t>
            </a:r>
            <a:r>
              <a:rPr lang="en-US" altLang="ja-JP">
                <a:solidFill>
                  <a:srgbClr val="0000FF"/>
                </a:solidFill>
                <a:latin typeface="Comic Sans MS" panose="030F0702030302020204" pitchFamily="66" charset="0"/>
              </a:rPr>
              <a:t>default</a:t>
            </a:r>
            <a:r>
              <a:rPr lang="ja-JP" altLang="en-US">
                <a:solidFill>
                  <a:srgbClr val="0000FF"/>
                </a:solidFill>
                <a:latin typeface="Comic Sans MS" panose="030F0702030302020204" pitchFamily="66" charset="0"/>
              </a:rPr>
              <a:t>”</a:t>
            </a:r>
            <a:r>
              <a:rPr lang="en-US" altLang="ja-JP">
                <a:latin typeface="Comic Sans MS" panose="030F0702030302020204" pitchFamily="66" charset="0"/>
              </a:rPr>
              <a:t> </a:t>
            </a:r>
            <a:r>
              <a:rPr lang="en-US" altLang="ja-JP" i="1">
                <a:latin typeface="Arial" panose="020B0604020202020204" pitchFamily="34" charset="0"/>
              </a:rPr>
              <a:t>SID </a:t>
            </a:r>
            <a:r>
              <a:rPr lang="en-US" altLang="ja-JP">
                <a:latin typeface="Arial" panose="020B0604020202020204" pitchFamily="34" charset="0"/>
              </a:rPr>
              <a:t>(e.g., 000000)</a:t>
            </a:r>
            <a:r>
              <a:rPr lang="en-US" altLang="ja-JP" i="1">
                <a:latin typeface="Arial" panose="020B0604020202020204" pitchFamily="34" charset="0"/>
              </a:rPr>
              <a:t> </a:t>
            </a:r>
            <a:endParaRPr lang="en-US" altLang="ja-JP">
              <a:latin typeface="Arial" panose="020B0604020202020204" pitchFamily="34" charset="0"/>
            </a:endParaRPr>
          </a:p>
          <a:p>
            <a:pPr marL="966788" lvl="1" indent="-495300" eaLnBrk="1" hangingPunct="1">
              <a:lnSpc>
                <a:spcPct val="110000"/>
              </a:lnSpc>
              <a:spcAft>
                <a:spcPct val="15000"/>
              </a:spcAft>
              <a:buFont typeface="Wingdings" panose="05000000000000000000" pitchFamily="2" charset="2"/>
              <a:buAutoNum type="arabicPeriod"/>
            </a:pPr>
            <a:r>
              <a:rPr lang="en-US" altLang="en-US" b="1">
                <a:latin typeface="Arial" panose="020B0604020202020204" pitchFamily="34" charset="0"/>
              </a:rPr>
              <a:t>If </a:t>
            </a:r>
            <a:r>
              <a:rPr lang="en-US" altLang="en-US" i="1">
                <a:latin typeface="Arial" panose="020B0604020202020204" pitchFamily="34" charset="0"/>
              </a:rPr>
              <a:t>SID was not part of the primary key, </a:t>
            </a:r>
            <a:r>
              <a:rPr lang="en-US" altLang="en-US" b="1">
                <a:latin typeface="Arial" panose="020B0604020202020204" pitchFamily="34" charset="0"/>
              </a:rPr>
              <a:t>Set</a:t>
            </a:r>
            <a:r>
              <a:rPr lang="en-US" altLang="en-US">
                <a:latin typeface="Arial" panose="020B0604020202020204" pitchFamily="34" charset="0"/>
              </a:rPr>
              <a:t> </a:t>
            </a:r>
            <a:r>
              <a:rPr lang="en-US" altLang="en-US" i="1">
                <a:latin typeface="Arial" panose="020B0604020202020204" pitchFamily="34" charset="0"/>
              </a:rPr>
              <a:t>SID</a:t>
            </a:r>
            <a:r>
              <a:rPr lang="en-US" altLang="en-US">
                <a:latin typeface="Arial" panose="020B0604020202020204" pitchFamily="34" charset="0"/>
              </a:rPr>
              <a:t> to a special value </a:t>
            </a:r>
            <a:r>
              <a:rPr lang="ja-JP" altLang="en-US">
                <a:solidFill>
                  <a:srgbClr val="008000"/>
                </a:solidFill>
                <a:latin typeface="Comic Sans MS" panose="030F0702030302020204" pitchFamily="66" charset="0"/>
              </a:rPr>
              <a:t>“</a:t>
            </a:r>
            <a:r>
              <a:rPr lang="en-US" altLang="ja-JP">
                <a:solidFill>
                  <a:srgbClr val="008000"/>
                </a:solidFill>
                <a:latin typeface="Comic Sans MS" panose="030F0702030302020204" pitchFamily="66" charset="0"/>
              </a:rPr>
              <a:t>NULL</a:t>
            </a:r>
            <a:r>
              <a:rPr lang="ja-JP" altLang="en-US">
                <a:solidFill>
                  <a:srgbClr val="008000"/>
                </a:solidFill>
                <a:latin typeface="Comic Sans MS" panose="030F0702030302020204" pitchFamily="66" charset="0"/>
              </a:rPr>
              <a:t>”</a:t>
            </a:r>
            <a:r>
              <a:rPr lang="en-US" altLang="ja-JP" i="1">
                <a:latin typeface="Arial" panose="020B0604020202020204" pitchFamily="34" charset="0"/>
              </a:rPr>
              <a:t>, </a:t>
            </a:r>
            <a:r>
              <a:rPr lang="en-US" altLang="ja-JP">
                <a:latin typeface="Arial" panose="020B0604020202020204" pitchFamily="34" charset="0"/>
              </a:rPr>
              <a:t>denoting </a:t>
            </a:r>
            <a:r>
              <a:rPr lang="ja-JP" altLang="en-US" i="1">
                <a:latin typeface="Arial" panose="020B0604020202020204" pitchFamily="34" charset="0"/>
              </a:rPr>
              <a:t>“</a:t>
            </a:r>
            <a:r>
              <a:rPr lang="en-US" altLang="ja-JP" i="1">
                <a:latin typeface="Arial" panose="020B0604020202020204" pitchFamily="34" charset="0"/>
              </a:rPr>
              <a:t>unknown</a:t>
            </a:r>
            <a:r>
              <a:rPr lang="ja-JP" altLang="en-US" i="1">
                <a:latin typeface="Arial" panose="020B0604020202020204" pitchFamily="34" charset="0"/>
              </a:rPr>
              <a:t>”</a:t>
            </a:r>
            <a:r>
              <a:rPr lang="en-US" altLang="ja-JP" i="1">
                <a:latin typeface="Arial" panose="020B0604020202020204" pitchFamily="34" charset="0"/>
              </a:rPr>
              <a:t> </a:t>
            </a:r>
            <a:r>
              <a:rPr lang="en-US" altLang="ja-JP">
                <a:latin typeface="Arial" panose="020B0604020202020204" pitchFamily="34" charset="0"/>
              </a:rPr>
              <a:t>or </a:t>
            </a:r>
            <a:r>
              <a:rPr lang="ja-JP" altLang="en-US" i="1">
                <a:latin typeface="Arial" panose="020B0604020202020204" pitchFamily="34" charset="0"/>
              </a:rPr>
              <a:t>“</a:t>
            </a:r>
            <a:r>
              <a:rPr lang="en-US" altLang="ja-JP" i="1">
                <a:latin typeface="Arial" panose="020B0604020202020204" pitchFamily="34" charset="0"/>
              </a:rPr>
              <a:t>inapplicable</a:t>
            </a:r>
            <a:r>
              <a:rPr lang="ja-JP" altLang="en-US" i="1">
                <a:latin typeface="Arial" panose="020B0604020202020204" pitchFamily="34" charset="0"/>
              </a:rPr>
              <a:t>”</a:t>
            </a:r>
            <a:endParaRPr lang="en-US" altLang="ja-JP" i="1">
              <a:latin typeface="Arial" panose="020B0604020202020204" pitchFamily="34" charset="0"/>
            </a:endParaRPr>
          </a:p>
          <a:p>
            <a:pPr marL="438150" indent="-438150"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6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6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6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6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6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0691" grpId="0" build="p" bldLvl="2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Rectangle 2">
            <a:extLst>
              <a:ext uri="{FF2B5EF4-FFF2-40B4-BE49-F238E27FC236}">
                <a16:creationId xmlns:a16="http://schemas.microsoft.com/office/drawing/2014/main" id="{2D73E95F-594F-41A2-A1F9-47B51E02F4A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304800"/>
            <a:ext cx="9053513" cy="533400"/>
          </a:xfrm>
        </p:spPr>
        <p:txBody>
          <a:bodyPr/>
          <a:lstStyle/>
          <a:p>
            <a:pPr eaLnBrk="1" hangingPunct="1"/>
            <a:r>
              <a:rPr lang="en-US" altLang="en-US" sz="3200"/>
              <a:t>Referential Integrity in SQL</a:t>
            </a:r>
          </a:p>
        </p:txBody>
      </p:sp>
      <p:sp>
        <p:nvSpPr>
          <p:cNvPr id="55298" name="Rectangle 3">
            <a:extLst>
              <a:ext uri="{FF2B5EF4-FFF2-40B4-BE49-F238E27FC236}">
                <a16:creationId xmlns:a16="http://schemas.microsoft.com/office/drawing/2014/main" id="{58DF4812-5E4D-1348-B3B1-4F04F3B977D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447800"/>
            <a:ext cx="8153400" cy="4572000"/>
          </a:xfrm>
        </p:spPr>
        <p:txBody>
          <a:bodyPr/>
          <a:lstStyle/>
          <a:p>
            <a:pPr marL="438912" indent="-438912" eaLnBrk="1" hangingPunct="1">
              <a:buFont typeface="Monotype Sorts" charset="0"/>
              <a:buChar char="o"/>
              <a:defRPr/>
            </a:pP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SQL/92 and SQL/99 support all 4 options on </a:t>
            </a:r>
            <a:r>
              <a:rPr lang="en-US" u="sng" dirty="0">
                <a:latin typeface="Arial" charset="0"/>
                <a:ea typeface="ＭＳ Ｐゴシック" charset="0"/>
                <a:cs typeface="ＭＳ Ｐゴシック" charset="0"/>
              </a:rPr>
              <a:t>delete</a:t>
            </a: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 and </a:t>
            </a:r>
            <a:r>
              <a:rPr lang="en-US" u="sng" dirty="0">
                <a:latin typeface="Arial" charset="0"/>
                <a:ea typeface="ＭＳ Ｐゴシック" charset="0"/>
                <a:cs typeface="ＭＳ Ｐゴシック" charset="0"/>
              </a:rPr>
              <a:t>update</a:t>
            </a: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:</a:t>
            </a:r>
          </a:p>
          <a:p>
            <a:pPr eaLnBrk="1" hangingPunct="1">
              <a:buFont typeface="Monotype Sorts" charset="0"/>
              <a:buChar char="o"/>
              <a:defRPr/>
            </a:pPr>
            <a:endParaRPr lang="en-US" sz="900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 lvl="1" eaLnBrk="1" hangingPunct="1">
              <a:buFont typeface="Wingdings" charset="0"/>
              <a:buChar char="§"/>
              <a:defRPr/>
            </a:pPr>
            <a:r>
              <a:rPr lang="en-US" b="1" dirty="0">
                <a:latin typeface="Courier New" charset="0"/>
                <a:ea typeface="ＭＳ Ｐゴシック" charset="0"/>
              </a:rPr>
              <a:t>NO ACTION</a:t>
            </a:r>
            <a:r>
              <a:rPr lang="en-US" dirty="0">
                <a:latin typeface="Arial" charset="0"/>
                <a:ea typeface="ＭＳ Ｐゴシック" charset="0"/>
              </a:rPr>
              <a:t>  (default)</a:t>
            </a:r>
          </a:p>
          <a:p>
            <a:pPr lvl="2" eaLnBrk="1" hangingPunct="1">
              <a:defRPr/>
            </a:pPr>
            <a:r>
              <a:rPr lang="en-US" sz="2400" dirty="0">
                <a:latin typeface="Arial" charset="0"/>
                <a:ea typeface="ＭＳ Ｐゴシック" charset="0"/>
              </a:rPr>
              <a:t>delete/update is rejected</a:t>
            </a:r>
          </a:p>
          <a:p>
            <a:pPr lvl="2" eaLnBrk="1" hangingPunct="1">
              <a:defRPr/>
            </a:pPr>
            <a:endParaRPr lang="en-US" dirty="0">
              <a:latin typeface="Arial" charset="0"/>
              <a:ea typeface="ＭＳ Ｐゴシック" charset="0"/>
            </a:endParaRPr>
          </a:p>
          <a:p>
            <a:pPr lvl="1" eaLnBrk="1" hangingPunct="1">
              <a:buFont typeface="Wingdings" charset="0"/>
              <a:buChar char="§"/>
              <a:defRPr/>
            </a:pPr>
            <a:r>
              <a:rPr lang="en-US" b="1" dirty="0">
                <a:latin typeface="Courier New" charset="0"/>
                <a:ea typeface="ＭＳ Ｐゴシック" charset="0"/>
              </a:rPr>
              <a:t>CASCADE</a:t>
            </a:r>
            <a:r>
              <a:rPr lang="en-US" dirty="0">
                <a:latin typeface="Arial" charset="0"/>
                <a:ea typeface="ＭＳ Ｐゴシック" charset="0"/>
              </a:rPr>
              <a:t> </a:t>
            </a:r>
          </a:p>
          <a:p>
            <a:pPr lvl="2" eaLnBrk="1" hangingPunct="1">
              <a:defRPr/>
            </a:pPr>
            <a:r>
              <a:rPr lang="en-US" sz="2400" dirty="0">
                <a:latin typeface="Arial" charset="0"/>
                <a:ea typeface="ＭＳ Ｐゴシック" charset="0"/>
              </a:rPr>
              <a:t>also delete all tuples that refer to deleted tuple</a:t>
            </a:r>
          </a:p>
          <a:p>
            <a:pPr lvl="2" eaLnBrk="1" hangingPunct="1">
              <a:defRPr/>
            </a:pPr>
            <a:endParaRPr lang="en-US" dirty="0">
              <a:latin typeface="Arial" charset="0"/>
              <a:ea typeface="ＭＳ Ｐゴシック" charset="0"/>
            </a:endParaRPr>
          </a:p>
          <a:p>
            <a:pPr lvl="1" eaLnBrk="1" hangingPunct="1">
              <a:buFont typeface="Wingdings" charset="0"/>
              <a:buChar char="§"/>
              <a:defRPr/>
            </a:pPr>
            <a:r>
              <a:rPr lang="en-US" b="1" dirty="0">
                <a:latin typeface="Courier New" charset="0"/>
                <a:ea typeface="ＭＳ Ｐゴシック" charset="0"/>
              </a:rPr>
              <a:t>SET NULL / SET DEFAULT</a:t>
            </a:r>
          </a:p>
          <a:p>
            <a:pPr lvl="2" eaLnBrk="1" hangingPunct="1">
              <a:defRPr/>
            </a:pPr>
            <a:r>
              <a:rPr lang="en-US" sz="2400" dirty="0">
                <a:latin typeface="Arial" charset="0"/>
                <a:ea typeface="ＭＳ Ｐゴシック" charset="0"/>
              </a:rPr>
              <a:t>sets foreign key value of referencing tuple</a:t>
            </a:r>
          </a:p>
          <a:p>
            <a:pPr eaLnBrk="1" hangingPunct="1">
              <a:buFont typeface="Monotype Sorts" charset="0"/>
              <a:buChar char="o"/>
              <a:defRPr/>
            </a:pP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  <p:transition spd="slow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AutoShape 24">
            <a:extLst>
              <a:ext uri="{FF2B5EF4-FFF2-40B4-BE49-F238E27FC236}">
                <a16:creationId xmlns:a16="http://schemas.microsoft.com/office/drawing/2014/main" id="{42634437-51BD-9A44-868D-5D309AB6E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43063" y="5562600"/>
            <a:ext cx="6205537" cy="5334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D9E0FF"/>
              </a:gs>
              <a:gs pos="64999">
                <a:srgbClr val="A6B5FF"/>
              </a:gs>
              <a:gs pos="100000">
                <a:srgbClr val="8097FF"/>
              </a:gs>
            </a:gsLst>
            <a:lin ang="5400000" scaled="1"/>
          </a:gradFill>
          <a:ln w="9525">
            <a:solidFill>
              <a:srgbClr val="2D60FA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2" charset="2"/>
              <a:buChar char="o"/>
              <a:defRPr sz="24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2" charset="2"/>
              <a:buChar char=""/>
              <a:defRPr sz="20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90000"/>
              </a:lnSpc>
              <a:buFont typeface="Monotype Sorts" pitchFamily="2" charset="2"/>
              <a:buNone/>
              <a:defRPr/>
            </a:pPr>
            <a:endParaRPr lang="en-US" altLang="en-US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60418" name="Rectangle 6">
            <a:extLst>
              <a:ext uri="{FF2B5EF4-FFF2-40B4-BE49-F238E27FC236}">
                <a16:creationId xmlns:a16="http://schemas.microsoft.com/office/drawing/2014/main" id="{123414AE-FA1F-4264-A8C8-BB03368F81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3888" y="2857500"/>
            <a:ext cx="7529512" cy="3543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69900" indent="-469900"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70000"/>
              </a:lnSpc>
              <a:spcAft>
                <a:spcPct val="15000"/>
              </a:spcAft>
              <a:buClr>
                <a:schemeClr val="accent2"/>
              </a:buClr>
              <a:buFont typeface="Wingdings" panose="05000000000000000000" pitchFamily="2" charset="2"/>
              <a:buChar char="o"/>
            </a:pPr>
            <a:r>
              <a:rPr lang="en-US" altLang="en-US" b="1">
                <a:latin typeface="Courier New" panose="02070309020205020404" pitchFamily="49" charset="0"/>
              </a:rPr>
              <a:t>CREATE TABLE Enrolled </a:t>
            </a:r>
            <a:r>
              <a:rPr lang="en-US" altLang="en-US">
                <a:latin typeface="Arial" panose="020B0604020202020204" pitchFamily="34" charset="0"/>
              </a:rPr>
              <a:t>(</a:t>
            </a:r>
          </a:p>
          <a:p>
            <a:pPr eaLnBrk="1" hangingPunct="1">
              <a:lnSpc>
                <a:spcPct val="70000"/>
              </a:lnSpc>
              <a:spcAft>
                <a:spcPct val="15000"/>
              </a:spcAft>
              <a:buClr>
                <a:schemeClr val="accent2"/>
              </a:buClr>
              <a:buFont typeface="Wingdings" panose="05000000000000000000" pitchFamily="2" charset="2"/>
              <a:buNone/>
            </a:pPr>
            <a:r>
              <a:rPr lang="en-US" altLang="en-US">
                <a:latin typeface="Arial" panose="020B0604020202020204" pitchFamily="34" charset="0"/>
              </a:rPr>
              <a:t>	 </a:t>
            </a:r>
            <a:r>
              <a:rPr lang="en-US" altLang="en-US" sz="2000" i="1">
                <a:latin typeface="Arial" panose="020B0604020202020204" pitchFamily="34" charset="0"/>
              </a:rPr>
              <a:t>SID</a:t>
            </a:r>
            <a:r>
              <a:rPr lang="en-US" altLang="en-US">
                <a:latin typeface="Arial" panose="020B0604020202020204" pitchFamily="34" charset="0"/>
              </a:rPr>
              <a:t> </a:t>
            </a:r>
            <a:r>
              <a:rPr lang="en-US" altLang="en-US">
                <a:latin typeface="Courier New" panose="02070309020205020404" pitchFamily="49" charset="0"/>
              </a:rPr>
              <a:t>CHAR(20)</a:t>
            </a:r>
            <a:r>
              <a:rPr lang="en-US" altLang="en-US">
                <a:latin typeface="Arial" panose="020B0604020202020204" pitchFamily="34" charset="0"/>
              </a:rPr>
              <a:t>,  </a:t>
            </a:r>
            <a:r>
              <a:rPr lang="en-US" altLang="en-US" sz="2000" i="1">
                <a:latin typeface="Arial" panose="020B0604020202020204" pitchFamily="34" charset="0"/>
              </a:rPr>
              <a:t>CID</a:t>
            </a:r>
            <a:r>
              <a:rPr lang="en-US" altLang="en-US">
                <a:latin typeface="Arial" panose="020B0604020202020204" pitchFamily="34" charset="0"/>
              </a:rPr>
              <a:t> </a:t>
            </a:r>
            <a:r>
              <a:rPr lang="en-US" altLang="en-US">
                <a:latin typeface="Courier New" panose="02070309020205020404" pitchFamily="49" charset="0"/>
              </a:rPr>
              <a:t>CHAR(20)</a:t>
            </a:r>
            <a:r>
              <a:rPr lang="en-US" altLang="en-US">
                <a:latin typeface="Arial" panose="020B0604020202020204" pitchFamily="34" charset="0"/>
              </a:rPr>
              <a:t>,  </a:t>
            </a:r>
            <a:r>
              <a:rPr lang="en-US" altLang="en-US" sz="2000" i="1">
                <a:latin typeface="Arial" panose="020B0604020202020204" pitchFamily="34" charset="0"/>
              </a:rPr>
              <a:t>Grade</a:t>
            </a:r>
            <a:r>
              <a:rPr lang="en-US" altLang="en-US">
                <a:latin typeface="Arial" panose="020B0604020202020204" pitchFamily="34" charset="0"/>
              </a:rPr>
              <a:t> </a:t>
            </a:r>
            <a:r>
              <a:rPr lang="en-US" altLang="en-US">
                <a:latin typeface="Courier New" panose="02070309020205020404" pitchFamily="49" charset="0"/>
              </a:rPr>
              <a:t>CHAR(2)</a:t>
            </a:r>
            <a:r>
              <a:rPr lang="en-US" altLang="en-US">
                <a:latin typeface="Arial" panose="020B0604020202020204" pitchFamily="34" charset="0"/>
              </a:rPr>
              <a:t>,</a:t>
            </a:r>
          </a:p>
          <a:p>
            <a:pPr eaLnBrk="1" hangingPunct="1">
              <a:lnSpc>
                <a:spcPct val="80000"/>
              </a:lnSpc>
              <a:spcAft>
                <a:spcPct val="15000"/>
              </a:spcAft>
              <a:buClr>
                <a:schemeClr val="accent2"/>
              </a:buClr>
              <a:buFont typeface="Monotype Sorts" pitchFamily="-84" charset="2"/>
              <a:buNone/>
            </a:pPr>
            <a:r>
              <a:rPr lang="en-US" altLang="en-US">
                <a:latin typeface="Arial" panose="020B0604020202020204" pitchFamily="34" charset="0"/>
              </a:rPr>
              <a:t>	 </a:t>
            </a:r>
            <a:r>
              <a:rPr lang="en-US" altLang="en-US" sz="2200" b="1">
                <a:latin typeface="Courier New" panose="02070309020205020404" pitchFamily="49" charset="0"/>
              </a:rPr>
              <a:t>CONSTRAINT</a:t>
            </a:r>
            <a:r>
              <a:rPr lang="en-US" altLang="en-US" sz="2200">
                <a:latin typeface="Arial Narrow" panose="020B0606020202030204" pitchFamily="34" charset="0"/>
              </a:rPr>
              <a:t> </a:t>
            </a:r>
            <a:r>
              <a:rPr lang="en-US" altLang="en-US" sz="2200" i="1">
                <a:latin typeface="Arial" panose="020B0604020202020204" pitchFamily="34" charset="0"/>
              </a:rPr>
              <a:t>Enrolled_PK </a:t>
            </a:r>
            <a:r>
              <a:rPr lang="en-US" altLang="en-US" sz="2200">
                <a:latin typeface="Arial Narrow" panose="020B0606020202030204" pitchFamily="34" charset="0"/>
              </a:rPr>
              <a:t> </a:t>
            </a:r>
            <a:r>
              <a:rPr lang="en-US" altLang="en-US" sz="2200" b="1">
                <a:latin typeface="Courier New" panose="02070309020205020404" pitchFamily="49" charset="0"/>
              </a:rPr>
              <a:t>PRIMARY</a:t>
            </a:r>
            <a:r>
              <a:rPr lang="en-US" altLang="en-US" sz="2200">
                <a:latin typeface="Arial" panose="020B0604020202020204" pitchFamily="34" charset="0"/>
              </a:rPr>
              <a:t> </a:t>
            </a:r>
            <a:r>
              <a:rPr lang="en-US" altLang="en-US" sz="2200" b="1">
                <a:latin typeface="Courier New" panose="02070309020205020404" pitchFamily="49" charset="0"/>
              </a:rPr>
              <a:t>KEY</a:t>
            </a:r>
            <a:r>
              <a:rPr lang="en-US" altLang="en-US" sz="2200">
                <a:latin typeface="Arial" panose="020B0604020202020204" pitchFamily="34" charset="0"/>
              </a:rPr>
              <a:t> (</a:t>
            </a:r>
            <a:r>
              <a:rPr lang="en-US" altLang="en-US" sz="2200" i="1">
                <a:latin typeface="Arial" panose="020B0604020202020204" pitchFamily="34" charset="0"/>
              </a:rPr>
              <a:t>SID, CID</a:t>
            </a:r>
            <a:r>
              <a:rPr lang="en-US" altLang="en-US" sz="2200">
                <a:latin typeface="Arial" panose="020B0604020202020204" pitchFamily="34" charset="0"/>
              </a:rPr>
              <a:t>) ,</a:t>
            </a:r>
          </a:p>
          <a:p>
            <a:pPr eaLnBrk="1" hangingPunct="1">
              <a:lnSpc>
                <a:spcPct val="80000"/>
              </a:lnSpc>
              <a:spcAft>
                <a:spcPct val="15000"/>
              </a:spcAft>
              <a:buClr>
                <a:schemeClr val="accent2"/>
              </a:buClr>
              <a:buFont typeface="Monotype Sorts" pitchFamily="-84" charset="2"/>
              <a:buNone/>
            </a:pPr>
            <a:r>
              <a:rPr lang="en-US" altLang="en-US" sz="2200" b="1">
                <a:latin typeface="Arial" panose="020B0604020202020204" pitchFamily="34" charset="0"/>
              </a:rPr>
              <a:t>       </a:t>
            </a:r>
            <a:r>
              <a:rPr lang="en-US" altLang="en-US" sz="2200" b="1">
                <a:latin typeface="Courier New" panose="02070309020205020404" pitchFamily="49" charset="0"/>
              </a:rPr>
              <a:t>CONSTRAINT</a:t>
            </a:r>
            <a:r>
              <a:rPr lang="en-US" altLang="en-US" sz="2200">
                <a:latin typeface="Arial Narrow" panose="020B0606020202030204" pitchFamily="34" charset="0"/>
              </a:rPr>
              <a:t> </a:t>
            </a:r>
            <a:r>
              <a:rPr lang="en-US" altLang="en-US" sz="2200" i="1">
                <a:latin typeface="Arial" panose="020B0604020202020204" pitchFamily="34" charset="0"/>
              </a:rPr>
              <a:t>Enrolled_FK_sid </a:t>
            </a:r>
            <a:endParaRPr lang="en-US" altLang="en-US" sz="2200">
              <a:latin typeface="Arial" panose="020B0604020202020204" pitchFamily="34" charset="0"/>
            </a:endParaRPr>
          </a:p>
          <a:p>
            <a:pPr eaLnBrk="1" hangingPunct="1">
              <a:lnSpc>
                <a:spcPct val="80000"/>
              </a:lnSpc>
              <a:spcAft>
                <a:spcPct val="15000"/>
              </a:spcAft>
              <a:buClr>
                <a:schemeClr val="accent2"/>
              </a:buClr>
              <a:buFont typeface="Wingdings" panose="05000000000000000000" pitchFamily="2" charset="2"/>
              <a:buNone/>
            </a:pPr>
            <a:r>
              <a:rPr lang="en-US" altLang="en-US" sz="2200">
                <a:latin typeface="Arial" panose="020B0604020202020204" pitchFamily="34" charset="0"/>
              </a:rPr>
              <a:t>		 </a:t>
            </a:r>
            <a:r>
              <a:rPr lang="en-US" altLang="en-US" sz="2200" b="1">
                <a:latin typeface="Courier New" panose="02070309020205020404" pitchFamily="49" charset="0"/>
              </a:rPr>
              <a:t>FOREIGN</a:t>
            </a:r>
            <a:r>
              <a:rPr lang="en-US" altLang="en-US" sz="2200">
                <a:latin typeface="Arial" panose="020B0604020202020204" pitchFamily="34" charset="0"/>
              </a:rPr>
              <a:t> </a:t>
            </a:r>
            <a:r>
              <a:rPr lang="en-US" altLang="en-US" sz="2200" b="1">
                <a:latin typeface="Courier New" panose="02070309020205020404" pitchFamily="49" charset="0"/>
              </a:rPr>
              <a:t>KEY</a:t>
            </a:r>
            <a:r>
              <a:rPr lang="en-US" altLang="en-US" sz="2200">
                <a:latin typeface="Arial" panose="020B0604020202020204" pitchFamily="34" charset="0"/>
              </a:rPr>
              <a:t> (</a:t>
            </a:r>
            <a:r>
              <a:rPr lang="en-US" altLang="en-US" sz="2200" i="1">
                <a:latin typeface="Arial" panose="020B0604020202020204" pitchFamily="34" charset="0"/>
              </a:rPr>
              <a:t>SID</a:t>
            </a:r>
            <a:r>
              <a:rPr lang="en-US" altLang="en-US" sz="2200">
                <a:latin typeface="Arial" panose="020B0604020202020204" pitchFamily="34" charset="0"/>
              </a:rPr>
              <a:t>) </a:t>
            </a:r>
            <a:r>
              <a:rPr lang="en-US" altLang="en-US" sz="2200" b="1">
                <a:latin typeface="Courier New" panose="02070309020205020404" pitchFamily="49" charset="0"/>
              </a:rPr>
              <a:t>REFERENCES</a:t>
            </a:r>
            <a:r>
              <a:rPr lang="en-US" altLang="en-US" sz="2200">
                <a:latin typeface="Arial" panose="020B0604020202020204" pitchFamily="34" charset="0"/>
              </a:rPr>
              <a:t> </a:t>
            </a:r>
            <a:r>
              <a:rPr lang="en-US" altLang="en-US" sz="2200" i="1">
                <a:latin typeface="Arial" panose="020B0604020202020204" pitchFamily="34" charset="0"/>
              </a:rPr>
              <a:t>Students (SID) ,</a:t>
            </a:r>
          </a:p>
          <a:p>
            <a:pPr eaLnBrk="1" hangingPunct="1">
              <a:lnSpc>
                <a:spcPct val="80000"/>
              </a:lnSpc>
              <a:spcAft>
                <a:spcPct val="15000"/>
              </a:spcAft>
              <a:buClr>
                <a:schemeClr val="accent2"/>
              </a:buClr>
              <a:buFont typeface="Monotype Sorts" pitchFamily="-84" charset="2"/>
              <a:buNone/>
            </a:pPr>
            <a:r>
              <a:rPr lang="en-US" altLang="en-US" sz="2200">
                <a:latin typeface="Arial" panose="020B0604020202020204" pitchFamily="34" charset="0"/>
              </a:rPr>
              <a:t>	  </a:t>
            </a:r>
            <a:r>
              <a:rPr lang="en-US" altLang="en-US" sz="2200" b="1">
                <a:latin typeface="Courier New" panose="02070309020205020404" pitchFamily="49" charset="0"/>
              </a:rPr>
              <a:t>CONSTRAINT</a:t>
            </a:r>
            <a:r>
              <a:rPr lang="en-US" altLang="en-US" sz="2200">
                <a:latin typeface="Arial Narrow" panose="020B0606020202030204" pitchFamily="34" charset="0"/>
              </a:rPr>
              <a:t> </a:t>
            </a:r>
            <a:r>
              <a:rPr lang="en-US" altLang="en-US" sz="2200" i="1">
                <a:latin typeface="Arial" panose="020B0604020202020204" pitchFamily="34" charset="0"/>
              </a:rPr>
              <a:t>Enrolled_FK_cid  </a:t>
            </a:r>
          </a:p>
          <a:p>
            <a:pPr eaLnBrk="1" hangingPunct="1">
              <a:lnSpc>
                <a:spcPct val="80000"/>
              </a:lnSpc>
              <a:spcAft>
                <a:spcPct val="15000"/>
              </a:spcAft>
              <a:buClr>
                <a:schemeClr val="accent2"/>
              </a:buClr>
              <a:buFont typeface="Monotype Sorts" pitchFamily="-84" charset="2"/>
              <a:buNone/>
            </a:pPr>
            <a:r>
              <a:rPr lang="en-US" altLang="en-US" sz="2200" i="1">
                <a:latin typeface="Arial" panose="020B0604020202020204" pitchFamily="34" charset="0"/>
              </a:rPr>
              <a:t>             </a:t>
            </a:r>
            <a:r>
              <a:rPr lang="en-US" altLang="en-US" sz="2200" b="1">
                <a:latin typeface="Courier New" panose="02070309020205020404" pitchFamily="49" charset="0"/>
              </a:rPr>
              <a:t>FOREIGN</a:t>
            </a:r>
            <a:r>
              <a:rPr lang="en-US" altLang="en-US" sz="2200">
                <a:latin typeface="Arial" panose="020B0604020202020204" pitchFamily="34" charset="0"/>
              </a:rPr>
              <a:t> </a:t>
            </a:r>
            <a:r>
              <a:rPr lang="en-US" altLang="en-US" sz="2200" b="1">
                <a:latin typeface="Courier New" panose="02070309020205020404" pitchFamily="49" charset="0"/>
              </a:rPr>
              <a:t>KEY</a:t>
            </a:r>
            <a:r>
              <a:rPr lang="en-US" altLang="en-US" sz="2200">
                <a:latin typeface="Arial" panose="020B0604020202020204" pitchFamily="34" charset="0"/>
              </a:rPr>
              <a:t> (</a:t>
            </a:r>
            <a:r>
              <a:rPr lang="en-US" altLang="en-US" sz="2200" i="1">
                <a:latin typeface="Arial" panose="020B0604020202020204" pitchFamily="34" charset="0"/>
              </a:rPr>
              <a:t>CID</a:t>
            </a:r>
            <a:r>
              <a:rPr lang="en-US" altLang="en-US" sz="2200">
                <a:latin typeface="Arial" panose="020B0604020202020204" pitchFamily="34" charset="0"/>
              </a:rPr>
              <a:t>) </a:t>
            </a:r>
            <a:r>
              <a:rPr lang="en-US" altLang="en-US" sz="2200" b="1">
                <a:latin typeface="Courier New" panose="02070309020205020404" pitchFamily="49" charset="0"/>
              </a:rPr>
              <a:t>REFERENCES</a:t>
            </a:r>
            <a:r>
              <a:rPr lang="en-US" altLang="en-US" sz="2200">
                <a:latin typeface="Arial" panose="020B0604020202020204" pitchFamily="34" charset="0"/>
              </a:rPr>
              <a:t> </a:t>
            </a:r>
            <a:r>
              <a:rPr lang="en-US" altLang="en-US" sz="2200" i="1">
                <a:latin typeface="Arial" panose="020B0604020202020204" pitchFamily="34" charset="0"/>
              </a:rPr>
              <a:t>Courses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000" b="1">
                <a:latin typeface="Courier New" panose="02070309020205020404" pitchFamily="49" charset="0"/>
              </a:rPr>
              <a:t>       ON UPDATE CASCADE</a:t>
            </a:r>
            <a:r>
              <a:rPr lang="en-US" altLang="en-US" sz="2000">
                <a:latin typeface="Arial" panose="020B0604020202020204" pitchFamily="34" charset="0"/>
              </a:rPr>
              <a:t>  </a:t>
            </a:r>
            <a:r>
              <a:rPr lang="en-US" altLang="en-US" sz="2000" b="1">
                <a:latin typeface="Courier New" panose="02070309020205020404" pitchFamily="49" charset="0"/>
              </a:rPr>
              <a:t>ON DELETE NO ACTION </a:t>
            </a:r>
            <a:endParaRPr lang="en-US" altLang="en-US" sz="2200" i="1">
              <a:latin typeface="Arial" panose="020B0604020202020204" pitchFamily="34" charset="0"/>
            </a:endParaRPr>
          </a:p>
          <a:p>
            <a:pPr eaLnBrk="1" hangingPunct="1">
              <a:lnSpc>
                <a:spcPct val="80000"/>
              </a:lnSpc>
              <a:spcAft>
                <a:spcPct val="15000"/>
              </a:spcAft>
              <a:buClr>
                <a:schemeClr val="accent2"/>
              </a:buClr>
              <a:buFont typeface="Monotype Sorts" pitchFamily="-84" charset="2"/>
              <a:buNone/>
            </a:pPr>
            <a:r>
              <a:rPr lang="en-US" altLang="en-US" sz="2200" i="1">
                <a:latin typeface="Arial" panose="020B0604020202020204" pitchFamily="34" charset="0"/>
              </a:rPr>
              <a:t>        </a:t>
            </a:r>
            <a:r>
              <a:rPr lang="en-US" altLang="en-US" sz="2200">
                <a:latin typeface="Arial" panose="020B0604020202020204" pitchFamily="34" charset="0"/>
              </a:rPr>
              <a:t>);</a:t>
            </a:r>
          </a:p>
          <a:p>
            <a:pPr eaLnBrk="1" hangingPunct="1">
              <a:lnSpc>
                <a:spcPct val="90000"/>
              </a:lnSpc>
              <a:spcAft>
                <a:spcPct val="15000"/>
              </a:spcAft>
              <a:buClr>
                <a:schemeClr val="accent2"/>
              </a:buClr>
              <a:buFont typeface="Wingdings" panose="05000000000000000000" pitchFamily="2" charset="2"/>
              <a:buChar char="o"/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60419" name="Rectangle 2">
            <a:extLst>
              <a:ext uri="{FF2B5EF4-FFF2-40B4-BE49-F238E27FC236}">
                <a16:creationId xmlns:a16="http://schemas.microsoft.com/office/drawing/2014/main" id="{4F6AC092-D41F-4FE4-B8CF-1D08E8603B3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74675" y="304800"/>
            <a:ext cx="8001000" cy="533400"/>
          </a:xfrm>
        </p:spPr>
        <p:txBody>
          <a:bodyPr/>
          <a:lstStyle/>
          <a:p>
            <a:r>
              <a:rPr lang="en-US" altLang="en-US"/>
              <a:t> RI Trigger Actions in SQL</a:t>
            </a:r>
          </a:p>
        </p:txBody>
      </p:sp>
      <p:graphicFrame>
        <p:nvGraphicFramePr>
          <p:cNvPr id="214353" name="Group 337">
            <a:extLst>
              <a:ext uri="{FF2B5EF4-FFF2-40B4-BE49-F238E27FC236}">
                <a16:creationId xmlns:a16="http://schemas.microsoft.com/office/drawing/2014/main" id="{8F7F0C8C-512D-7741-9988-7F50E34F5543}"/>
              </a:ext>
            </a:extLst>
          </p:cNvPr>
          <p:cNvGraphicFramePr>
            <a:graphicFrameLocks noGrp="1"/>
          </p:cNvGraphicFramePr>
          <p:nvPr>
            <p:ph sz="half" idx="2"/>
          </p:nvPr>
        </p:nvGraphicFramePr>
        <p:xfrm>
          <a:off x="152400" y="1654175"/>
          <a:ext cx="3384551" cy="474663"/>
        </p:xfrm>
        <a:graphic>
          <a:graphicData uri="http://schemas.openxmlformats.org/drawingml/2006/table">
            <a:tbl>
              <a:tblPr/>
              <a:tblGrid>
                <a:gridCol w="945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832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83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171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746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800" b="1" i="1" u="sng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charset="0"/>
                          <a:ea typeface="ＭＳ Ｐゴシック" charset="0"/>
                          <a:cs typeface="ＭＳ Ｐゴシック" charset="0"/>
                        </a:rPr>
                        <a:t>SID</a:t>
                      </a:r>
                    </a:p>
                  </a:txBody>
                  <a:tcPr marL="91452" marR="91452" marT="45569" marB="4556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8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charset="0"/>
                          <a:ea typeface="ＭＳ Ｐゴシック" charset="0"/>
                          <a:cs typeface="ＭＳ Ｐゴシック" charset="0"/>
                        </a:rPr>
                        <a:t>Name</a:t>
                      </a:r>
                    </a:p>
                  </a:txBody>
                  <a:tcPr marL="91452" marR="91452" marT="45569" marB="4556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8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charset="0"/>
                          <a:ea typeface="ＭＳ Ｐゴシック" charset="0"/>
                          <a:cs typeface="ＭＳ Ｐゴシック" charset="0"/>
                        </a:rPr>
                        <a:t>Major</a:t>
                      </a:r>
                    </a:p>
                  </a:txBody>
                  <a:tcPr marL="91452" marR="91452" marT="45569" marB="4556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8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charset="0"/>
                          <a:ea typeface="ＭＳ Ｐゴシック" charset="0"/>
                          <a:cs typeface="ＭＳ Ｐゴシック" charset="0"/>
                        </a:rPr>
                        <a:t>GPA</a:t>
                      </a:r>
                    </a:p>
                  </a:txBody>
                  <a:tcPr marL="91452" marR="91452" marT="45569" marB="4556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14356" name="Group 340">
            <a:extLst>
              <a:ext uri="{FF2B5EF4-FFF2-40B4-BE49-F238E27FC236}">
                <a16:creationId xmlns:a16="http://schemas.microsoft.com/office/drawing/2014/main" id="{DC274AAF-1E29-3F4C-914D-B4A8381A6D38}"/>
              </a:ext>
            </a:extLst>
          </p:cNvPr>
          <p:cNvGraphicFramePr>
            <a:graphicFrameLocks noGrp="1"/>
          </p:cNvGraphicFramePr>
          <p:nvPr>
            <p:ph sz="quarter" idx="4294967295"/>
          </p:nvPr>
        </p:nvGraphicFramePr>
        <p:xfrm>
          <a:off x="3657600" y="1654175"/>
          <a:ext cx="2133600" cy="441325"/>
        </p:xfrm>
        <a:graphic>
          <a:graphicData uri="http://schemas.openxmlformats.org/drawingml/2006/table">
            <a:tbl>
              <a:tblPr/>
              <a:tblGrid>
                <a:gridCol w="114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13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800" b="1" i="1" u="sng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charset="0"/>
                          <a:ea typeface="ＭＳ Ｐゴシック" charset="0"/>
                          <a:cs typeface="ＭＳ Ｐゴシック" charset="0"/>
                        </a:rPr>
                        <a:t>CID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8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charset="0"/>
                          <a:ea typeface="ＭＳ Ｐゴシック" charset="0"/>
                          <a:cs typeface="ＭＳ Ｐゴシック" charset="0"/>
                        </a:rPr>
                        <a:t>Name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14372" name="Group 356">
            <a:extLst>
              <a:ext uri="{FF2B5EF4-FFF2-40B4-BE49-F238E27FC236}">
                <a16:creationId xmlns:a16="http://schemas.microsoft.com/office/drawing/2014/main" id="{097BA6DF-0944-3543-8E13-8478F4785882}"/>
              </a:ext>
            </a:extLst>
          </p:cNvPr>
          <p:cNvGraphicFramePr>
            <a:graphicFrameLocks noGrp="1"/>
          </p:cNvGraphicFramePr>
          <p:nvPr>
            <p:ph sz="quarter" idx="4294967295"/>
          </p:nvPr>
        </p:nvGraphicFramePr>
        <p:xfrm>
          <a:off x="5880100" y="1627188"/>
          <a:ext cx="3048000" cy="457200"/>
        </p:xfrm>
        <a:graphic>
          <a:graphicData uri="http://schemas.openxmlformats.org/drawingml/2006/table">
            <a:tbl>
              <a:tblPr/>
              <a:tblGrid>
                <a:gridCol w="1066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800" b="1" i="1" u="sng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charset="0"/>
                          <a:ea typeface="ＭＳ Ｐゴシック" charset="0"/>
                          <a:cs typeface="ＭＳ Ｐゴシック" charset="0"/>
                        </a:rPr>
                        <a:t>SID</a:t>
                      </a:r>
                    </a:p>
                  </a:txBody>
                  <a:tcPr marT="45740" marB="4574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800" b="1" i="1" u="sng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charset="0"/>
                          <a:ea typeface="ＭＳ Ｐゴシック" charset="0"/>
                          <a:cs typeface="ＭＳ Ｐゴシック" charset="0"/>
                        </a:rPr>
                        <a:t>CID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8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charset="0"/>
                          <a:ea typeface="ＭＳ Ｐゴシック" charset="0"/>
                          <a:cs typeface="ＭＳ Ｐゴシック" charset="0"/>
                        </a:rPr>
                        <a:t>Grade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0450" name="Text Box 300">
            <a:extLst>
              <a:ext uri="{FF2B5EF4-FFF2-40B4-BE49-F238E27FC236}">
                <a16:creationId xmlns:a16="http://schemas.microsoft.com/office/drawing/2014/main" id="{04B005F5-AAAF-4D4F-AA4E-788BC9D38D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800" y="2160588"/>
            <a:ext cx="1828800" cy="430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90000"/>
              </a:lnSpc>
              <a:spcBef>
                <a:spcPct val="50000"/>
              </a:spcBef>
              <a:buFont typeface="Monotype Sorts" pitchFamily="-84" charset="2"/>
              <a:buNone/>
            </a:pPr>
            <a:r>
              <a:rPr lang="en-US" altLang="en-US" b="1" i="1">
                <a:solidFill>
                  <a:srgbClr val="0000FF"/>
                </a:solidFill>
                <a:latin typeface="Arial" panose="020B0604020202020204" pitchFamily="34" charset="0"/>
              </a:rPr>
              <a:t>Students</a:t>
            </a:r>
          </a:p>
        </p:txBody>
      </p:sp>
      <p:sp>
        <p:nvSpPr>
          <p:cNvPr id="60451" name="Text Box 301">
            <a:extLst>
              <a:ext uri="{FF2B5EF4-FFF2-40B4-BE49-F238E27FC236}">
                <a16:creationId xmlns:a16="http://schemas.microsoft.com/office/drawing/2014/main" id="{ABFEB0D7-95E8-488F-836E-1CF429E70D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6200" y="2160588"/>
            <a:ext cx="1447800" cy="430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90000"/>
              </a:lnSpc>
              <a:spcBef>
                <a:spcPct val="50000"/>
              </a:spcBef>
              <a:buFont typeface="Monotype Sorts" pitchFamily="-84" charset="2"/>
              <a:buNone/>
            </a:pPr>
            <a:r>
              <a:rPr lang="en-US" altLang="en-US" b="1" i="1">
                <a:solidFill>
                  <a:srgbClr val="0000FF"/>
                </a:solidFill>
                <a:latin typeface="Arial" panose="020B0604020202020204" pitchFamily="34" charset="0"/>
              </a:rPr>
              <a:t>Courses</a:t>
            </a:r>
          </a:p>
        </p:txBody>
      </p:sp>
      <p:sp>
        <p:nvSpPr>
          <p:cNvPr id="60452" name="Text Box 302">
            <a:extLst>
              <a:ext uri="{FF2B5EF4-FFF2-40B4-BE49-F238E27FC236}">
                <a16:creationId xmlns:a16="http://schemas.microsoft.com/office/drawing/2014/main" id="{A0245C41-1426-4975-94A5-F2D3BC4F59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00800" y="2160588"/>
            <a:ext cx="1828800" cy="430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90000"/>
              </a:lnSpc>
              <a:spcBef>
                <a:spcPct val="50000"/>
              </a:spcBef>
              <a:buFont typeface="Monotype Sorts" pitchFamily="-84" charset="2"/>
              <a:buNone/>
            </a:pPr>
            <a:r>
              <a:rPr lang="en-US" altLang="en-US" b="1" i="1">
                <a:solidFill>
                  <a:srgbClr val="0000FF"/>
                </a:solidFill>
                <a:latin typeface="Arial" panose="020B0604020202020204" pitchFamily="34" charset="0"/>
              </a:rPr>
              <a:t>Enrolled</a:t>
            </a:r>
          </a:p>
        </p:txBody>
      </p:sp>
      <p:cxnSp>
        <p:nvCxnSpPr>
          <p:cNvPr id="60453" name="Straight Connector 12358">
            <a:extLst>
              <a:ext uri="{FF2B5EF4-FFF2-40B4-BE49-F238E27FC236}">
                <a16:creationId xmlns:a16="http://schemas.microsoft.com/office/drawing/2014/main" id="{AE4E0A65-2C3C-48FB-95A9-40D9008481BB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6477000" y="1169988"/>
            <a:ext cx="0" cy="45720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0454" name="Straight Connector 12361">
            <a:extLst>
              <a:ext uri="{FF2B5EF4-FFF2-40B4-BE49-F238E27FC236}">
                <a16:creationId xmlns:a16="http://schemas.microsoft.com/office/drawing/2014/main" id="{F851DBC3-7D74-4DA3-BBE1-F8A4B58ABB74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685800" y="1169988"/>
            <a:ext cx="5791200" cy="0"/>
          </a:xfrm>
          <a:prstGeom prst="line">
            <a:avLst/>
          </a:prstGeom>
          <a:noFill/>
          <a:ln w="12700">
            <a:solidFill>
              <a:srgbClr val="CF0E3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0455" name="Straight Arrow Connector 12366">
            <a:extLst>
              <a:ext uri="{FF2B5EF4-FFF2-40B4-BE49-F238E27FC236}">
                <a16:creationId xmlns:a16="http://schemas.microsoft.com/office/drawing/2014/main" id="{3FDA34F1-BA3D-4F6D-87C3-CBC36FAD593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85800" y="1169988"/>
            <a:ext cx="0" cy="381000"/>
          </a:xfrm>
          <a:prstGeom prst="straightConnector1">
            <a:avLst/>
          </a:prstGeom>
          <a:noFill/>
          <a:ln w="12700">
            <a:solidFill>
              <a:srgbClr val="CF0E3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0456" name="Straight Connector 82">
            <a:extLst>
              <a:ext uri="{FF2B5EF4-FFF2-40B4-BE49-F238E27FC236}">
                <a16:creationId xmlns:a16="http://schemas.microsoft.com/office/drawing/2014/main" id="{05ADD35C-29F7-4412-8861-90CB0C7C9A0C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7543800" y="1322388"/>
            <a:ext cx="0" cy="30480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0457" name="Straight Connector 84">
            <a:extLst>
              <a:ext uri="{FF2B5EF4-FFF2-40B4-BE49-F238E27FC236}">
                <a16:creationId xmlns:a16="http://schemas.microsoft.com/office/drawing/2014/main" id="{81A5384F-3F8C-4D92-AF7A-61D414656BC6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4183063" y="1322388"/>
            <a:ext cx="3360737" cy="0"/>
          </a:xfrm>
          <a:prstGeom prst="line">
            <a:avLst/>
          </a:prstGeom>
          <a:noFill/>
          <a:ln w="12700">
            <a:solidFill>
              <a:srgbClr val="CF0E3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0458" name="Straight Arrow Connector 86">
            <a:extLst>
              <a:ext uri="{FF2B5EF4-FFF2-40B4-BE49-F238E27FC236}">
                <a16:creationId xmlns:a16="http://schemas.microsoft.com/office/drawing/2014/main" id="{846E6660-AB52-47CC-B40A-50141EB52EEA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183063" y="1322388"/>
            <a:ext cx="7937" cy="304800"/>
          </a:xfrm>
          <a:prstGeom prst="straightConnector1">
            <a:avLst/>
          </a:prstGeom>
          <a:noFill/>
          <a:ln w="12700">
            <a:solidFill>
              <a:srgbClr val="CF0E3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  <p:transition spd="slow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Rectangle 2">
            <a:extLst>
              <a:ext uri="{FF2B5EF4-FFF2-40B4-BE49-F238E27FC236}">
                <a16:creationId xmlns:a16="http://schemas.microsoft.com/office/drawing/2014/main" id="{33FAD39C-CE96-4D94-8F54-49FB4762276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2400" y="304800"/>
            <a:ext cx="7696200" cy="533400"/>
          </a:xfrm>
        </p:spPr>
        <p:txBody>
          <a:bodyPr/>
          <a:lstStyle/>
          <a:p>
            <a:r>
              <a:rPr lang="en-US" altLang="en-US" sz="3200" dirty="0"/>
              <a:t>Enforcing Integrity Constraints [Poll]</a:t>
            </a:r>
          </a:p>
        </p:txBody>
      </p:sp>
      <p:sp>
        <p:nvSpPr>
          <p:cNvPr id="28675" name="Rectangle 3">
            <a:extLst>
              <a:ext uri="{FF2B5EF4-FFF2-40B4-BE49-F238E27FC236}">
                <a16:creationId xmlns:a16="http://schemas.microsoft.com/office/drawing/2014/main" id="{068F9371-EB1F-467F-AF23-A75386F60A5E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219200"/>
            <a:ext cx="8001000" cy="26670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Clr>
                <a:schemeClr val="tx2"/>
              </a:buClr>
            </a:pPr>
            <a:r>
              <a:rPr lang="en-US" altLang="en-US" dirty="0">
                <a:latin typeface="Tahoma" panose="020B0604030504040204" pitchFamily="34" charset="0"/>
              </a:rPr>
              <a:t>What would be the outcome?</a:t>
            </a:r>
          </a:p>
          <a:p>
            <a:pPr lvl="1" eaLnBrk="1" hangingPunct="1">
              <a:lnSpc>
                <a:spcPct val="90000"/>
              </a:lnSpc>
              <a:buClr>
                <a:schemeClr val="tx2"/>
              </a:buClr>
            </a:pPr>
            <a:r>
              <a:rPr lang="en-US" altLang="en-US" dirty="0">
                <a:latin typeface="Tahoma" panose="020B0604030504040204" pitchFamily="34" charset="0"/>
              </a:rPr>
              <a:t>Insert (585811, </a:t>
            </a:r>
            <a:r>
              <a:rPr lang="en-US" altLang="ja-JP" dirty="0">
                <a:latin typeface="Tahoma" panose="020B0604030504040204" pitchFamily="34" charset="0"/>
              </a:rPr>
              <a:t>’</a:t>
            </a:r>
            <a:r>
              <a:rPr lang="en-US" altLang="ja-JP" dirty="0" err="1">
                <a:latin typeface="Tahoma" panose="020B0604030504040204" pitchFamily="34" charset="0"/>
              </a:rPr>
              <a:t>Jie</a:t>
            </a:r>
            <a:r>
              <a:rPr lang="en-US" altLang="ja-JP" dirty="0">
                <a:latin typeface="Tahoma" panose="020B0604030504040204" pitchFamily="34" charset="0"/>
              </a:rPr>
              <a:t>’, 19, 3.95) into Students</a:t>
            </a:r>
          </a:p>
          <a:p>
            <a:pPr lvl="1" eaLnBrk="1" hangingPunct="1">
              <a:lnSpc>
                <a:spcPct val="90000"/>
              </a:lnSpc>
              <a:buClr>
                <a:schemeClr val="tx2"/>
              </a:buClr>
            </a:pPr>
            <a:r>
              <a:rPr lang="en-US" altLang="en-US" dirty="0">
                <a:latin typeface="Tahoma" panose="020B0604030504040204" pitchFamily="34" charset="0"/>
              </a:rPr>
              <a:t>Insert (585811, NULL, NULL) into Enrollment</a:t>
            </a:r>
          </a:p>
          <a:p>
            <a:pPr lvl="1" eaLnBrk="1" hangingPunct="1">
              <a:lnSpc>
                <a:spcPct val="90000"/>
              </a:lnSpc>
              <a:buClr>
                <a:schemeClr val="tx2"/>
              </a:buClr>
            </a:pPr>
            <a:r>
              <a:rPr lang="en-US" altLang="en-US" dirty="0">
                <a:latin typeface="Tahoma" panose="020B0604030504040204" pitchFamily="34" charset="0"/>
              </a:rPr>
              <a:t>Insert (546100, </a:t>
            </a:r>
            <a:r>
              <a:rPr lang="en-US" altLang="ja-JP" dirty="0">
                <a:latin typeface="Tahoma" panose="020B0604030504040204" pitchFamily="34" charset="0"/>
              </a:rPr>
              <a:t>’CS1555</a:t>
            </a:r>
            <a:r>
              <a:rPr lang="en-US" altLang="en-US" dirty="0">
                <a:latin typeface="Tahoma" panose="020B0604030504040204" pitchFamily="34" charset="0"/>
              </a:rPr>
              <a:t>’</a:t>
            </a:r>
            <a:r>
              <a:rPr lang="en-US" altLang="ja-JP" dirty="0">
                <a:latin typeface="Tahoma" panose="020B0604030504040204" pitchFamily="34" charset="0"/>
              </a:rPr>
              <a:t>, NULL) into Enrollment </a:t>
            </a:r>
          </a:p>
          <a:p>
            <a:pPr lvl="1" eaLnBrk="1" hangingPunct="1">
              <a:lnSpc>
                <a:spcPct val="90000"/>
              </a:lnSpc>
              <a:buClr>
                <a:schemeClr val="tx2"/>
              </a:buClr>
            </a:pPr>
            <a:r>
              <a:rPr lang="en-US" altLang="en-US" dirty="0">
                <a:latin typeface="Tahoma" panose="020B0604030504040204" pitchFamily="34" charset="0"/>
              </a:rPr>
              <a:t>Insert (546100,</a:t>
            </a:r>
            <a:r>
              <a:rPr lang="en-US" altLang="ja-JP" dirty="0">
                <a:latin typeface="Tahoma" panose="020B0604030504040204" pitchFamily="34" charset="0"/>
              </a:rPr>
              <a:t> ’Mary</a:t>
            </a:r>
            <a:r>
              <a:rPr lang="en-US" altLang="en-US" dirty="0">
                <a:latin typeface="Tahoma" panose="020B0604030504040204" pitchFamily="34" charset="0"/>
              </a:rPr>
              <a:t>’</a:t>
            </a:r>
            <a:r>
              <a:rPr lang="en-US" altLang="ja-JP" dirty="0">
                <a:latin typeface="Tahoma" panose="020B0604030504040204" pitchFamily="34" charset="0"/>
              </a:rPr>
              <a:t>, 18, 3.65) into Students</a:t>
            </a:r>
          </a:p>
          <a:p>
            <a:pPr lvl="1" eaLnBrk="1" hangingPunct="1">
              <a:lnSpc>
                <a:spcPct val="90000"/>
              </a:lnSpc>
              <a:buClr>
                <a:schemeClr val="tx2"/>
              </a:buClr>
            </a:pPr>
            <a:r>
              <a:rPr lang="en-US" altLang="en-US" dirty="0">
                <a:latin typeface="Tahoma" panose="020B0604030504040204" pitchFamily="34" charset="0"/>
              </a:rPr>
              <a:t>Delete </a:t>
            </a:r>
            <a:r>
              <a:rPr lang="en-US" altLang="en-US">
                <a:latin typeface="Tahoma" panose="020B0604030504040204" pitchFamily="34" charset="0"/>
              </a:rPr>
              <a:t>(</a:t>
            </a:r>
            <a:r>
              <a:rPr lang="en-US" altLang="ja-JP">
                <a:latin typeface="Tahoma" panose="020B0604030504040204" pitchFamily="34" charset="0"/>
              </a:rPr>
              <a:t>’CS1530</a:t>
            </a:r>
            <a:r>
              <a:rPr lang="en-US" altLang="en-US" dirty="0">
                <a:latin typeface="Tahoma" panose="020B0604030504040204" pitchFamily="34" charset="0"/>
              </a:rPr>
              <a:t>’</a:t>
            </a:r>
            <a:r>
              <a:rPr lang="en-US" altLang="ja-JP" dirty="0">
                <a:latin typeface="Tahoma" panose="020B0604030504040204" pitchFamily="34" charset="0"/>
              </a:rPr>
              <a:t>) from Courses</a:t>
            </a:r>
            <a:endParaRPr lang="en-US" altLang="en-US" dirty="0">
              <a:latin typeface="Tahoma" panose="020B0604030504040204" pitchFamily="34" charset="0"/>
            </a:endParaRPr>
          </a:p>
        </p:txBody>
      </p:sp>
      <p:graphicFrame>
        <p:nvGraphicFramePr>
          <p:cNvPr id="214353" name="Group 337">
            <a:extLst>
              <a:ext uri="{FF2B5EF4-FFF2-40B4-BE49-F238E27FC236}">
                <a16:creationId xmlns:a16="http://schemas.microsoft.com/office/drawing/2014/main" id="{202450A7-E60E-194C-A6A8-E7BEA81F697B}"/>
              </a:ext>
            </a:extLst>
          </p:cNvPr>
          <p:cNvGraphicFramePr>
            <a:graphicFrameLocks noGrp="1"/>
          </p:cNvGraphicFramePr>
          <p:nvPr>
            <p:ph sz="half" idx="2"/>
          </p:nvPr>
        </p:nvGraphicFramePr>
        <p:xfrm>
          <a:off x="152400" y="4073525"/>
          <a:ext cx="3276600" cy="1793874"/>
        </p:xfrm>
        <a:graphic>
          <a:graphicData uri="http://schemas.openxmlformats.org/drawingml/2006/table">
            <a:tbl>
              <a:tblPr/>
              <a:tblGrid>
                <a:gridCol w="990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760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8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charset="0"/>
                          <a:ea typeface="ＭＳ Ｐゴシック" charset="0"/>
                          <a:cs typeface="ＭＳ Ｐゴシック" charset="0"/>
                        </a:rPr>
                        <a:t>SID</a:t>
                      </a:r>
                    </a:p>
                  </a:txBody>
                  <a:tcPr marT="45702" marB="4570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8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charset="0"/>
                          <a:ea typeface="ＭＳ Ｐゴシック" charset="0"/>
                          <a:cs typeface="ＭＳ Ｐゴシック" charset="0"/>
                        </a:rPr>
                        <a:t>Name</a:t>
                      </a:r>
                    </a:p>
                  </a:txBody>
                  <a:tcPr marT="45702" marB="457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8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charset="0"/>
                          <a:ea typeface="ＭＳ Ｐゴシック" charset="0"/>
                          <a:cs typeface="ＭＳ Ｐゴシック" charset="0"/>
                        </a:rPr>
                        <a:t>Age</a:t>
                      </a:r>
                    </a:p>
                  </a:txBody>
                  <a:tcPr marT="45702" marB="457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8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charset="0"/>
                          <a:ea typeface="ＭＳ Ｐゴシック" charset="0"/>
                          <a:cs typeface="ＭＳ Ｐゴシック" charset="0"/>
                        </a:rPr>
                        <a:t>GPA</a:t>
                      </a:r>
                    </a:p>
                  </a:txBody>
                  <a:tcPr marT="45702" marB="457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60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546007</a:t>
                      </a:r>
                    </a:p>
                  </a:txBody>
                  <a:tcPr marT="45702" marB="4570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Susan</a:t>
                      </a:r>
                    </a:p>
                  </a:txBody>
                  <a:tcPr marT="45702" marB="457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18</a:t>
                      </a:r>
                    </a:p>
                  </a:txBody>
                  <a:tcPr marT="45702" marB="457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3.8</a:t>
                      </a:r>
                    </a:p>
                  </a:txBody>
                  <a:tcPr marT="45702" marB="457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60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546100</a:t>
                      </a:r>
                    </a:p>
                  </a:txBody>
                  <a:tcPr marT="45702" marB="4570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Bob</a:t>
                      </a:r>
                    </a:p>
                  </a:txBody>
                  <a:tcPr marT="45702" marB="457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19</a:t>
                      </a:r>
                    </a:p>
                  </a:txBody>
                  <a:tcPr marT="45702" marB="457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3.65</a:t>
                      </a:r>
                    </a:p>
                  </a:txBody>
                  <a:tcPr marT="45702" marB="457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72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546500</a:t>
                      </a:r>
                    </a:p>
                  </a:txBody>
                  <a:tcPr marT="45702" marB="4570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Bill</a:t>
                      </a:r>
                    </a:p>
                  </a:txBody>
                  <a:tcPr marT="45702" marB="457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20</a:t>
                      </a:r>
                    </a:p>
                  </a:txBody>
                  <a:tcPr marT="45702" marB="457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3.7</a:t>
                      </a:r>
                    </a:p>
                  </a:txBody>
                  <a:tcPr marT="45702" marB="457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214356" name="Group 340">
            <a:extLst>
              <a:ext uri="{FF2B5EF4-FFF2-40B4-BE49-F238E27FC236}">
                <a16:creationId xmlns:a16="http://schemas.microsoft.com/office/drawing/2014/main" id="{D5151427-1D1D-5245-8A27-E68011293E8D}"/>
              </a:ext>
            </a:extLst>
          </p:cNvPr>
          <p:cNvGraphicFramePr>
            <a:graphicFrameLocks noGrp="1"/>
          </p:cNvGraphicFramePr>
          <p:nvPr>
            <p:ph sz="quarter" idx="4294967295"/>
          </p:nvPr>
        </p:nvGraphicFramePr>
        <p:xfrm>
          <a:off x="3657600" y="4073525"/>
          <a:ext cx="2133600" cy="1765300"/>
        </p:xfrm>
        <a:graphic>
          <a:graphicData uri="http://schemas.openxmlformats.org/drawingml/2006/table">
            <a:tbl>
              <a:tblPr/>
              <a:tblGrid>
                <a:gridCol w="114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13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8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charset="0"/>
                          <a:ea typeface="ＭＳ Ｐゴシック" charset="0"/>
                          <a:cs typeface="ＭＳ Ｐゴシック" charset="0"/>
                        </a:rPr>
                        <a:t>CID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8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charset="0"/>
                          <a:ea typeface="ＭＳ Ｐゴシック" charset="0"/>
                          <a:cs typeface="ＭＳ Ｐゴシック" charset="0"/>
                        </a:rPr>
                        <a:t>Name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13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CS1555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DB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13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CS1530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SW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13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CS1550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OS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214372" name="Group 356">
            <a:extLst>
              <a:ext uri="{FF2B5EF4-FFF2-40B4-BE49-F238E27FC236}">
                <a16:creationId xmlns:a16="http://schemas.microsoft.com/office/drawing/2014/main" id="{B187E135-861A-A640-94FE-D1F5F3291F22}"/>
              </a:ext>
            </a:extLst>
          </p:cNvPr>
          <p:cNvGraphicFramePr>
            <a:graphicFrameLocks noGrp="1"/>
          </p:cNvGraphicFramePr>
          <p:nvPr>
            <p:ph sz="quarter" idx="4294967295"/>
          </p:nvPr>
        </p:nvGraphicFramePr>
        <p:xfrm>
          <a:off x="5943600" y="4378325"/>
          <a:ext cx="3048000" cy="1463676"/>
        </p:xfrm>
        <a:graphic>
          <a:graphicData uri="http://schemas.openxmlformats.org/drawingml/2006/table">
            <a:tbl>
              <a:tblPr/>
              <a:tblGrid>
                <a:gridCol w="1066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591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8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charset="0"/>
                          <a:ea typeface="ＭＳ Ｐゴシック" charset="0"/>
                          <a:cs typeface="ＭＳ Ｐゴシック" charset="0"/>
                        </a:rPr>
                        <a:t>SID</a:t>
                      </a:r>
                    </a:p>
                  </a:txBody>
                  <a:tcPr marT="45740" marB="4574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8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charset="0"/>
                          <a:ea typeface="ＭＳ Ｐゴシック" charset="0"/>
                          <a:cs typeface="ＭＳ Ｐゴシック" charset="0"/>
                        </a:rPr>
                        <a:t>CID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8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charset="0"/>
                          <a:ea typeface="ＭＳ Ｐゴシック" charset="0"/>
                          <a:cs typeface="ＭＳ Ｐゴシック" charset="0"/>
                        </a:rPr>
                        <a:t>Grade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91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546007</a:t>
                      </a:r>
                    </a:p>
                  </a:txBody>
                  <a:tcPr marT="45740" marB="4574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CS1550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A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91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546007</a:t>
                      </a:r>
                    </a:p>
                  </a:txBody>
                  <a:tcPr marT="45740" marB="4574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CS1530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B+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91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546100</a:t>
                      </a:r>
                    </a:p>
                  </a:txBody>
                  <a:tcPr marT="45740" marB="4574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CS1550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B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2533" name="Text Box 300">
            <a:extLst>
              <a:ext uri="{FF2B5EF4-FFF2-40B4-BE49-F238E27FC236}">
                <a16:creationId xmlns:a16="http://schemas.microsoft.com/office/drawing/2014/main" id="{22737FB8-18F7-4BDC-9CA5-F945ED6FEB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800" y="5894388"/>
            <a:ext cx="1828800" cy="430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90000"/>
              </a:lnSpc>
              <a:spcBef>
                <a:spcPct val="50000"/>
              </a:spcBef>
              <a:buFont typeface="Monotype Sorts" pitchFamily="-84" charset="2"/>
              <a:buNone/>
            </a:pPr>
            <a:r>
              <a:rPr lang="en-US" altLang="en-US" b="1" i="1">
                <a:solidFill>
                  <a:srgbClr val="0000FF"/>
                </a:solidFill>
                <a:latin typeface="Arial" panose="020B0604020202020204" pitchFamily="34" charset="0"/>
              </a:rPr>
              <a:t>Students</a:t>
            </a:r>
          </a:p>
        </p:txBody>
      </p:sp>
      <p:sp>
        <p:nvSpPr>
          <p:cNvPr id="62534" name="Text Box 301">
            <a:extLst>
              <a:ext uri="{FF2B5EF4-FFF2-40B4-BE49-F238E27FC236}">
                <a16:creationId xmlns:a16="http://schemas.microsoft.com/office/drawing/2014/main" id="{AD21D085-4946-4856-85BC-16DF2AA705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6200" y="5894388"/>
            <a:ext cx="1447800" cy="430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90000"/>
              </a:lnSpc>
              <a:spcBef>
                <a:spcPct val="50000"/>
              </a:spcBef>
              <a:buFont typeface="Monotype Sorts" pitchFamily="-84" charset="2"/>
              <a:buNone/>
            </a:pPr>
            <a:r>
              <a:rPr lang="en-US" altLang="en-US" b="1" i="1">
                <a:solidFill>
                  <a:srgbClr val="0000FF"/>
                </a:solidFill>
                <a:latin typeface="Arial" panose="020B0604020202020204" pitchFamily="34" charset="0"/>
              </a:rPr>
              <a:t>Courses</a:t>
            </a:r>
          </a:p>
        </p:txBody>
      </p:sp>
      <p:sp>
        <p:nvSpPr>
          <p:cNvPr id="62535" name="Text Box 302">
            <a:extLst>
              <a:ext uri="{FF2B5EF4-FFF2-40B4-BE49-F238E27FC236}">
                <a16:creationId xmlns:a16="http://schemas.microsoft.com/office/drawing/2014/main" id="{8FD45D8D-040F-41FD-8EAF-44C8EF1F25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24600" y="5894388"/>
            <a:ext cx="1828800" cy="430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90000"/>
              </a:lnSpc>
              <a:spcBef>
                <a:spcPct val="50000"/>
              </a:spcBef>
              <a:buFont typeface="Monotype Sorts" pitchFamily="-84" charset="2"/>
              <a:buNone/>
            </a:pPr>
            <a:r>
              <a:rPr lang="en-US" altLang="en-US" b="1" i="1">
                <a:solidFill>
                  <a:srgbClr val="0000FF"/>
                </a:solidFill>
                <a:latin typeface="Arial" panose="020B0604020202020204" pitchFamily="34" charset="0"/>
              </a:rPr>
              <a:t>Enrollment</a:t>
            </a:r>
          </a:p>
        </p:txBody>
      </p:sp>
      <p:pic>
        <p:nvPicPr>
          <p:cNvPr id="62536" name="Picture 8">
            <a:extLst>
              <a:ext uri="{FF2B5EF4-FFF2-40B4-BE49-F238E27FC236}">
                <a16:creationId xmlns:a16="http://schemas.microsoft.com/office/drawing/2014/main" id="{E7FA8BBB-FF35-4362-979B-F3047CBF6B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6200" y="114300"/>
            <a:ext cx="1412875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537" name="TextBox 1">
            <a:extLst>
              <a:ext uri="{FF2B5EF4-FFF2-40B4-BE49-F238E27FC236}">
                <a16:creationId xmlns:a16="http://schemas.microsoft.com/office/drawing/2014/main" id="{E3266EB5-396C-411A-B55B-32232B7301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906463" y="1450975"/>
            <a:ext cx="184150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90000"/>
              </a:lnSpc>
              <a:buFont typeface="Monotype Sorts" pitchFamily="-84" charset="2"/>
              <a:buNone/>
            </a:pPr>
            <a:endParaRPr lang="en-US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D945597-891B-43C6-AA29-B026EA029AF8}"/>
              </a:ext>
            </a:extLst>
          </p:cNvPr>
          <p:cNvSpPr txBox="1"/>
          <p:nvPr/>
        </p:nvSpPr>
        <p:spPr>
          <a:xfrm>
            <a:off x="7322127" y="1562100"/>
            <a:ext cx="37407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2400" dirty="0">
                <a:solidFill>
                  <a:srgbClr val="009900"/>
                </a:solidFill>
                <a:latin typeface="Comic Sans MS" panose="030F0702030302020204" pitchFamily="66" charset="0"/>
                <a:sym typeface="Wingdings" panose="05000000000000000000" pitchFamily="2" charset="2"/>
              </a:rPr>
              <a:t>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BDEFFD9-0BC7-4696-A169-B34EC6BF6F0B}"/>
              </a:ext>
            </a:extLst>
          </p:cNvPr>
          <p:cNvSpPr txBox="1"/>
          <p:nvPr/>
        </p:nvSpPr>
        <p:spPr>
          <a:xfrm>
            <a:off x="7381009" y="2022985"/>
            <a:ext cx="37407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2400" dirty="0">
                <a:solidFill>
                  <a:srgbClr val="FF0000"/>
                </a:solidFill>
                <a:latin typeface="Arial" panose="020B0604020202020204" pitchFamily="34" charset="0"/>
                <a:sym typeface="Wingdings" panose="05000000000000000000" pitchFamily="2" charset="2"/>
              </a:rPr>
              <a:t>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F2A5BB-116C-4EE0-BEA8-1940C844672A}"/>
              </a:ext>
            </a:extLst>
          </p:cNvPr>
          <p:cNvSpPr txBox="1"/>
          <p:nvPr/>
        </p:nvSpPr>
        <p:spPr>
          <a:xfrm>
            <a:off x="7966362" y="2408986"/>
            <a:ext cx="37407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2400" dirty="0">
                <a:solidFill>
                  <a:srgbClr val="009900"/>
                </a:solidFill>
                <a:latin typeface="Comic Sans MS" panose="030F0702030302020204" pitchFamily="66" charset="0"/>
                <a:sym typeface="Wingdings" panose="05000000000000000000" pitchFamily="2" charset="2"/>
              </a:rPr>
              <a:t>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53175E-6015-48B8-B16B-673AE65BDDFB}"/>
              </a:ext>
            </a:extLst>
          </p:cNvPr>
          <p:cNvSpPr txBox="1"/>
          <p:nvPr/>
        </p:nvSpPr>
        <p:spPr>
          <a:xfrm>
            <a:off x="7620000" y="2819400"/>
            <a:ext cx="37407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2400" dirty="0">
                <a:solidFill>
                  <a:srgbClr val="FF0000"/>
                </a:solidFill>
                <a:latin typeface="Arial" panose="020B0604020202020204" pitchFamily="34" charset="0"/>
                <a:sym typeface="Wingdings" panose="05000000000000000000" pitchFamily="2" charset="2"/>
              </a:rPr>
              <a:t>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0C97D0-CACC-4B46-B4F3-060B7F8F52ED}"/>
              </a:ext>
            </a:extLst>
          </p:cNvPr>
          <p:cNvSpPr txBox="1"/>
          <p:nvPr/>
        </p:nvSpPr>
        <p:spPr>
          <a:xfrm>
            <a:off x="5604163" y="3206646"/>
            <a:ext cx="37407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2400" dirty="0">
                <a:solidFill>
                  <a:srgbClr val="FF0000"/>
                </a:solidFill>
                <a:latin typeface="Arial" panose="020B0604020202020204" pitchFamily="34" charset="0"/>
                <a:sym typeface="Wingdings" panose="05000000000000000000" pitchFamily="2" charset="2"/>
              </a:rPr>
              <a:t>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  <p:bldP spid="4" grpId="0"/>
      <p:bldP spid="5" grpId="0"/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Rectangle 2">
            <a:extLst>
              <a:ext uri="{FF2B5EF4-FFF2-40B4-BE49-F238E27FC236}">
                <a16:creationId xmlns:a16="http://schemas.microsoft.com/office/drawing/2014/main" id="{583F1317-88BC-472B-A729-A552DD33063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br>
              <a:rPr lang="en-US" altLang="en-US">
                <a:latin typeface="Tahoma" panose="020B0604030504040204" pitchFamily="34" charset="0"/>
              </a:rPr>
            </a:br>
            <a:r>
              <a:rPr lang="en-US" altLang="en-US"/>
              <a:t>Data Modeling</a:t>
            </a:r>
          </a:p>
        </p:txBody>
      </p:sp>
      <p:sp>
        <p:nvSpPr>
          <p:cNvPr id="46084" name="Cloud">
            <a:extLst>
              <a:ext uri="{FF2B5EF4-FFF2-40B4-BE49-F238E27FC236}">
                <a16:creationId xmlns:a16="http://schemas.microsoft.com/office/drawing/2014/main" id="{2C5A6DB2-07D4-B247-94DA-E217736F8F2C}"/>
              </a:ext>
            </a:extLst>
          </p:cNvPr>
          <p:cNvSpPr>
            <a:spLocks noChangeAspect="1" noEditPoints="1" noChangeArrowheads="1"/>
          </p:cNvSpPr>
          <p:nvPr/>
        </p:nvSpPr>
        <p:spPr bwMode="auto">
          <a:xfrm>
            <a:off x="914400" y="2809875"/>
            <a:ext cx="2362200" cy="1838325"/>
          </a:xfrm>
          <a:custGeom>
            <a:avLst/>
            <a:gdLst>
              <a:gd name="T0" fmla="*/ 2147483646 w 21600"/>
              <a:gd name="T1" fmla="*/ 2147483646 h 21600"/>
              <a:gd name="T2" fmla="*/ 2147483646 w 21600"/>
              <a:gd name="T3" fmla="*/ 2147483646 h 21600"/>
              <a:gd name="T4" fmla="*/ 2147483646 w 21600"/>
              <a:gd name="T5" fmla="*/ 2147483646 h 21600"/>
              <a:gd name="T6" fmla="*/ 2147483646 w 21600"/>
              <a:gd name="T7" fmla="*/ 2147483646 h 21600"/>
              <a:gd name="T8" fmla="*/ 0 60000 65536"/>
              <a:gd name="T9" fmla="*/ 0 60000 65536"/>
              <a:gd name="T10" fmla="*/ 0 60000 65536"/>
              <a:gd name="T11" fmla="*/ 0 60000 65536"/>
              <a:gd name="T12" fmla="*/ 2977 w 21600"/>
              <a:gd name="T13" fmla="*/ 3262 h 21600"/>
              <a:gd name="T14" fmla="*/ 17087 w 21600"/>
              <a:gd name="T15" fmla="*/ 17337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 extrusionOk="0">
                <a:moveTo>
                  <a:pt x="1949" y="7180"/>
                </a:moveTo>
                <a:cubicBezTo>
                  <a:pt x="841" y="7336"/>
                  <a:pt x="0" y="8613"/>
                  <a:pt x="0" y="10137"/>
                </a:cubicBezTo>
                <a:cubicBezTo>
                  <a:pt x="0" y="11192"/>
                  <a:pt x="409" y="12169"/>
                  <a:pt x="1074" y="12702"/>
                </a:cubicBezTo>
                <a:lnTo>
                  <a:pt x="1063" y="12668"/>
                </a:lnTo>
                <a:cubicBezTo>
                  <a:pt x="685" y="13217"/>
                  <a:pt x="475" y="13940"/>
                  <a:pt x="475" y="14690"/>
                </a:cubicBezTo>
                <a:cubicBezTo>
                  <a:pt x="475" y="16325"/>
                  <a:pt x="1451" y="17650"/>
                  <a:pt x="2655" y="17650"/>
                </a:cubicBezTo>
                <a:cubicBezTo>
                  <a:pt x="2739" y="17650"/>
                  <a:pt x="2824" y="17643"/>
                  <a:pt x="2909" y="17629"/>
                </a:cubicBezTo>
                <a:lnTo>
                  <a:pt x="2897" y="17649"/>
                </a:lnTo>
                <a:cubicBezTo>
                  <a:pt x="3585" y="19288"/>
                  <a:pt x="4863" y="20300"/>
                  <a:pt x="6247" y="20300"/>
                </a:cubicBezTo>
                <a:cubicBezTo>
                  <a:pt x="6947" y="20299"/>
                  <a:pt x="7635" y="20039"/>
                  <a:pt x="8235" y="19546"/>
                </a:cubicBezTo>
                <a:lnTo>
                  <a:pt x="8229" y="19550"/>
                </a:lnTo>
                <a:cubicBezTo>
                  <a:pt x="8855" y="20829"/>
                  <a:pt x="9908" y="21597"/>
                  <a:pt x="11036" y="21597"/>
                </a:cubicBezTo>
                <a:cubicBezTo>
                  <a:pt x="12523" y="21596"/>
                  <a:pt x="13836" y="20267"/>
                  <a:pt x="14267" y="18324"/>
                </a:cubicBezTo>
                <a:lnTo>
                  <a:pt x="14270" y="18350"/>
                </a:lnTo>
                <a:cubicBezTo>
                  <a:pt x="14730" y="18740"/>
                  <a:pt x="15260" y="18947"/>
                  <a:pt x="15802" y="18947"/>
                </a:cubicBezTo>
                <a:cubicBezTo>
                  <a:pt x="17390" y="18946"/>
                  <a:pt x="18682" y="17205"/>
                  <a:pt x="18694" y="15045"/>
                </a:cubicBezTo>
                <a:lnTo>
                  <a:pt x="18689" y="15035"/>
                </a:lnTo>
                <a:cubicBezTo>
                  <a:pt x="20357" y="14710"/>
                  <a:pt x="21597" y="12765"/>
                  <a:pt x="21597" y="10472"/>
                </a:cubicBezTo>
                <a:cubicBezTo>
                  <a:pt x="21597" y="9456"/>
                  <a:pt x="21350" y="8469"/>
                  <a:pt x="20896" y="7663"/>
                </a:cubicBezTo>
                <a:lnTo>
                  <a:pt x="20889" y="7661"/>
                </a:lnTo>
                <a:cubicBezTo>
                  <a:pt x="21031" y="7208"/>
                  <a:pt x="21105" y="6721"/>
                  <a:pt x="21105" y="6228"/>
                </a:cubicBezTo>
                <a:cubicBezTo>
                  <a:pt x="21105" y="4588"/>
                  <a:pt x="20299" y="3150"/>
                  <a:pt x="19139" y="2719"/>
                </a:cubicBezTo>
                <a:lnTo>
                  <a:pt x="19148" y="2712"/>
                </a:lnTo>
                <a:cubicBezTo>
                  <a:pt x="18940" y="1142"/>
                  <a:pt x="17933" y="0"/>
                  <a:pt x="16758" y="0"/>
                </a:cubicBezTo>
                <a:cubicBezTo>
                  <a:pt x="16044" y="-1"/>
                  <a:pt x="15367" y="426"/>
                  <a:pt x="14905" y="1165"/>
                </a:cubicBezTo>
                <a:lnTo>
                  <a:pt x="14909" y="1170"/>
                </a:lnTo>
                <a:cubicBezTo>
                  <a:pt x="14497" y="432"/>
                  <a:pt x="13855" y="0"/>
                  <a:pt x="13174" y="0"/>
                </a:cubicBezTo>
                <a:cubicBezTo>
                  <a:pt x="12347" y="-1"/>
                  <a:pt x="11590" y="637"/>
                  <a:pt x="11221" y="1645"/>
                </a:cubicBezTo>
                <a:lnTo>
                  <a:pt x="11229" y="1694"/>
                </a:lnTo>
                <a:cubicBezTo>
                  <a:pt x="10730" y="1024"/>
                  <a:pt x="10058" y="650"/>
                  <a:pt x="9358" y="650"/>
                </a:cubicBezTo>
                <a:cubicBezTo>
                  <a:pt x="8372" y="649"/>
                  <a:pt x="7466" y="1391"/>
                  <a:pt x="7003" y="2578"/>
                </a:cubicBezTo>
                <a:lnTo>
                  <a:pt x="6995" y="2602"/>
                </a:lnTo>
                <a:cubicBezTo>
                  <a:pt x="6477" y="2189"/>
                  <a:pt x="5888" y="1972"/>
                  <a:pt x="5288" y="1972"/>
                </a:cubicBezTo>
                <a:cubicBezTo>
                  <a:pt x="3423" y="1972"/>
                  <a:pt x="1912" y="4029"/>
                  <a:pt x="1912" y="6567"/>
                </a:cubicBezTo>
                <a:cubicBezTo>
                  <a:pt x="1912" y="6774"/>
                  <a:pt x="1922" y="6981"/>
                  <a:pt x="1942" y="7186"/>
                </a:cubicBezTo>
                <a:lnTo>
                  <a:pt x="1949" y="7180"/>
                </a:lnTo>
                <a:close/>
              </a:path>
              <a:path w="21600" h="21600" fill="none" extrusionOk="0">
                <a:moveTo>
                  <a:pt x="1074" y="12702"/>
                </a:moveTo>
                <a:cubicBezTo>
                  <a:pt x="1407" y="12969"/>
                  <a:pt x="1786" y="13110"/>
                  <a:pt x="2172" y="13110"/>
                </a:cubicBezTo>
                <a:cubicBezTo>
                  <a:pt x="2228" y="13109"/>
                  <a:pt x="2285" y="13107"/>
                  <a:pt x="2341" y="13101"/>
                </a:cubicBezTo>
              </a:path>
              <a:path w="21600" h="21600" fill="none" extrusionOk="0">
                <a:moveTo>
                  <a:pt x="2909" y="17629"/>
                </a:moveTo>
                <a:cubicBezTo>
                  <a:pt x="3099" y="17599"/>
                  <a:pt x="3285" y="17535"/>
                  <a:pt x="3463" y="17439"/>
                </a:cubicBezTo>
              </a:path>
              <a:path w="21600" h="21600" fill="none" extrusionOk="0">
                <a:moveTo>
                  <a:pt x="7895" y="18680"/>
                </a:moveTo>
                <a:cubicBezTo>
                  <a:pt x="7983" y="18985"/>
                  <a:pt x="8095" y="19277"/>
                  <a:pt x="8229" y="19550"/>
                </a:cubicBezTo>
              </a:path>
              <a:path w="21600" h="21600" fill="none" extrusionOk="0">
                <a:moveTo>
                  <a:pt x="14267" y="18324"/>
                </a:moveTo>
                <a:cubicBezTo>
                  <a:pt x="14336" y="18013"/>
                  <a:pt x="14380" y="17693"/>
                  <a:pt x="14400" y="17370"/>
                </a:cubicBezTo>
              </a:path>
              <a:path w="21600" h="21600" fill="none" extrusionOk="0">
                <a:moveTo>
                  <a:pt x="18694" y="15045"/>
                </a:moveTo>
                <a:cubicBezTo>
                  <a:pt x="18694" y="15034"/>
                  <a:pt x="18695" y="15024"/>
                  <a:pt x="18695" y="15013"/>
                </a:cubicBezTo>
                <a:cubicBezTo>
                  <a:pt x="18695" y="13508"/>
                  <a:pt x="18063" y="12136"/>
                  <a:pt x="17069" y="11477"/>
                </a:cubicBezTo>
              </a:path>
              <a:path w="21600" h="21600" fill="none" extrusionOk="0">
                <a:moveTo>
                  <a:pt x="20165" y="8999"/>
                </a:moveTo>
                <a:cubicBezTo>
                  <a:pt x="20479" y="8635"/>
                  <a:pt x="20726" y="8177"/>
                  <a:pt x="20889" y="7661"/>
                </a:cubicBezTo>
              </a:path>
              <a:path w="21600" h="21600" fill="none" extrusionOk="0">
                <a:moveTo>
                  <a:pt x="19186" y="3344"/>
                </a:moveTo>
                <a:cubicBezTo>
                  <a:pt x="19186" y="3328"/>
                  <a:pt x="19187" y="3313"/>
                  <a:pt x="19187" y="3297"/>
                </a:cubicBezTo>
                <a:cubicBezTo>
                  <a:pt x="19187" y="3101"/>
                  <a:pt x="19174" y="2905"/>
                  <a:pt x="19148" y="2712"/>
                </a:cubicBezTo>
              </a:path>
              <a:path w="21600" h="21600" fill="none" extrusionOk="0">
                <a:moveTo>
                  <a:pt x="14905" y="1165"/>
                </a:moveTo>
                <a:cubicBezTo>
                  <a:pt x="14754" y="1408"/>
                  <a:pt x="14629" y="1679"/>
                  <a:pt x="14535" y="1971"/>
                </a:cubicBezTo>
              </a:path>
              <a:path w="21600" h="21600" fill="none" extrusionOk="0">
                <a:moveTo>
                  <a:pt x="11221" y="1645"/>
                </a:moveTo>
                <a:cubicBezTo>
                  <a:pt x="11140" y="1866"/>
                  <a:pt x="11080" y="2099"/>
                  <a:pt x="11041" y="2340"/>
                </a:cubicBezTo>
              </a:path>
              <a:path w="21600" h="21600" fill="none" extrusionOk="0">
                <a:moveTo>
                  <a:pt x="7645" y="3276"/>
                </a:moveTo>
                <a:cubicBezTo>
                  <a:pt x="7449" y="3016"/>
                  <a:pt x="7231" y="2790"/>
                  <a:pt x="6995" y="2602"/>
                </a:cubicBezTo>
              </a:path>
              <a:path w="21600" h="21600" fill="none" extrusionOk="0">
                <a:moveTo>
                  <a:pt x="1942" y="7186"/>
                </a:moveTo>
                <a:cubicBezTo>
                  <a:pt x="1966" y="7426"/>
                  <a:pt x="2004" y="7663"/>
                  <a:pt x="2056" y="7895"/>
                </a:cubicBezTo>
              </a:path>
            </a:pathLst>
          </a:custGeom>
          <a:solidFill>
            <a:srgbClr val="FFBE7D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63500" dist="107763" dir="2700000" algn="ctr" rotWithShape="0">
              <a:srgbClr val="000000">
                <a:alpha val="74997"/>
              </a:srgbClr>
            </a:outerShdw>
          </a:effectLst>
        </p:spPr>
        <p:txBody>
          <a:bodyPr/>
          <a:lstStyle/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Monotype Sorts" charset="0"/>
              <a:buNone/>
              <a:defRPr/>
            </a:pPr>
            <a:r>
              <a:rPr lang="en-US">
                <a:latin typeface="Helvetica" charset="0"/>
                <a:ea typeface="ＭＳ Ｐゴシック" charset="0"/>
                <a:cs typeface="ＭＳ Ｐゴシック" charset="0"/>
              </a:rPr>
              <a:t>MiniWorld</a:t>
            </a:r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Monotype Sorts" charset="0"/>
              <a:buNone/>
              <a:defRPr/>
            </a:pPr>
            <a:r>
              <a:rPr lang="en-US">
                <a:latin typeface="Helvetica" charset="0"/>
                <a:ea typeface="ＭＳ Ｐゴシック" charset="0"/>
                <a:cs typeface="ＭＳ Ｐゴシック" charset="0"/>
              </a:rPr>
              <a:t>Reality of Interest</a:t>
            </a:r>
          </a:p>
        </p:txBody>
      </p:sp>
      <p:sp>
        <p:nvSpPr>
          <p:cNvPr id="46085" name="PubOvalCallout">
            <a:extLst>
              <a:ext uri="{FF2B5EF4-FFF2-40B4-BE49-F238E27FC236}">
                <a16:creationId xmlns:a16="http://schemas.microsoft.com/office/drawing/2014/main" id="{8E4EF368-757B-DD47-9B98-8E96888CF0DD}"/>
              </a:ext>
            </a:extLst>
          </p:cNvPr>
          <p:cNvSpPr>
            <a:spLocks noEditPoints="1" noChangeArrowheads="1"/>
          </p:cNvSpPr>
          <p:nvPr/>
        </p:nvSpPr>
        <p:spPr bwMode="auto">
          <a:xfrm>
            <a:off x="3657600" y="1447800"/>
            <a:ext cx="1981200" cy="1600200"/>
          </a:xfrm>
          <a:custGeom>
            <a:avLst/>
            <a:gdLst>
              <a:gd name="T0" fmla="*/ 2147483646 w 21600"/>
              <a:gd name="T1" fmla="*/ 0 h 21600"/>
              <a:gd name="T2" fmla="*/ 0 w 21600"/>
              <a:gd name="T3" fmla="*/ 2147483646 h 21600"/>
              <a:gd name="T4" fmla="*/ 2147483646 w 21600"/>
              <a:gd name="T5" fmla="*/ 2147483646 h 21600"/>
              <a:gd name="T6" fmla="*/ 2147483646 w 21600"/>
              <a:gd name="T7" fmla="*/ 2147483646 h 21600"/>
              <a:gd name="T8" fmla="*/ 2147483646 w 21600"/>
              <a:gd name="T9" fmla="*/ 2147483646 h 21600"/>
              <a:gd name="T10" fmla="*/ 17694720 60000 65536"/>
              <a:gd name="T11" fmla="*/ 11796480 60000 65536"/>
              <a:gd name="T12" fmla="*/ 5898240 60000 65536"/>
              <a:gd name="T13" fmla="*/ 5898240 60000 65536"/>
              <a:gd name="T14" fmla="*/ 0 60000 65536"/>
              <a:gd name="T15" fmla="*/ 3163 w 21600"/>
              <a:gd name="T16" fmla="*/ 2374 h 21600"/>
              <a:gd name="T17" fmla="*/ 18437 w 21600"/>
              <a:gd name="T18" fmla="*/ 13836 h 216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1600" h="21600">
                <a:moveTo>
                  <a:pt x="10766" y="21600"/>
                </a:moveTo>
                <a:lnTo>
                  <a:pt x="9590" y="16158"/>
                </a:lnTo>
                <a:cubicBezTo>
                  <a:pt x="9991" y="16192"/>
                  <a:pt x="10395" y="16210"/>
                  <a:pt x="10800" y="16210"/>
                </a:cubicBezTo>
                <a:cubicBezTo>
                  <a:pt x="16764" y="16210"/>
                  <a:pt x="21600" y="12581"/>
                  <a:pt x="21600" y="8105"/>
                </a:cubicBezTo>
                <a:cubicBezTo>
                  <a:pt x="21600" y="3628"/>
                  <a:pt x="16764" y="0"/>
                  <a:pt x="10800" y="0"/>
                </a:cubicBezTo>
                <a:cubicBezTo>
                  <a:pt x="4835" y="0"/>
                  <a:pt x="0" y="3628"/>
                  <a:pt x="0" y="8105"/>
                </a:cubicBezTo>
                <a:cubicBezTo>
                  <a:pt x="0" y="10568"/>
                  <a:pt x="1493" y="12898"/>
                  <a:pt x="4057" y="14436"/>
                </a:cubicBezTo>
                <a:lnTo>
                  <a:pt x="10766" y="21600"/>
                </a:lnTo>
                <a:close/>
              </a:path>
            </a:pathLst>
          </a:custGeom>
          <a:solidFill>
            <a:srgbClr val="CCCCFF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63500" dist="107763" dir="2700000" algn="ctr" rotWithShape="0">
              <a:srgbClr val="000000">
                <a:alpha val="74997"/>
              </a:srgbClr>
            </a:outerShdw>
          </a:effectLst>
        </p:spPr>
        <p:txBody>
          <a:bodyPr/>
          <a:lstStyle/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Monotype Sorts" charset="0"/>
              <a:buNone/>
              <a:defRPr/>
            </a:pPr>
            <a:r>
              <a:rPr lang="en-US">
                <a:latin typeface="Helvetica" charset="0"/>
                <a:ea typeface="ＭＳ Ｐゴシック" charset="0"/>
                <a:cs typeface="ＭＳ Ｐゴシック" charset="0"/>
              </a:rPr>
              <a:t>Problem</a:t>
            </a:r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Monotype Sorts" charset="0"/>
              <a:buNone/>
              <a:defRPr/>
            </a:pPr>
            <a:r>
              <a:rPr lang="en-US">
                <a:latin typeface="Helvetica" charset="0"/>
                <a:ea typeface="ＭＳ Ｐゴシック" charset="0"/>
                <a:cs typeface="ＭＳ Ｐゴシック" charset="0"/>
              </a:rPr>
              <a:t>     ?</a:t>
            </a:r>
          </a:p>
        </p:txBody>
      </p:sp>
      <p:sp>
        <p:nvSpPr>
          <p:cNvPr id="11268" name="mainfrm">
            <a:extLst>
              <a:ext uri="{FF2B5EF4-FFF2-40B4-BE49-F238E27FC236}">
                <a16:creationId xmlns:a16="http://schemas.microsoft.com/office/drawing/2014/main" id="{B688438F-2D65-4039-B4CA-EDE3957FCE8A}"/>
              </a:ext>
            </a:extLst>
          </p:cNvPr>
          <p:cNvSpPr>
            <a:spLocks noEditPoints="1" noChangeArrowheads="1"/>
          </p:cNvSpPr>
          <p:nvPr/>
        </p:nvSpPr>
        <p:spPr bwMode="auto">
          <a:xfrm>
            <a:off x="6648450" y="3581400"/>
            <a:ext cx="1809750" cy="1809750"/>
          </a:xfrm>
          <a:custGeom>
            <a:avLst/>
            <a:gdLst>
              <a:gd name="T0" fmla="*/ 0 w 21600"/>
              <a:gd name="T1" fmla="*/ 0 h 21600"/>
              <a:gd name="T2" fmla="*/ 2147483646 w 21600"/>
              <a:gd name="T3" fmla="*/ 0 h 21600"/>
              <a:gd name="T4" fmla="*/ 2147483646 w 21600"/>
              <a:gd name="T5" fmla="*/ 0 h 21600"/>
              <a:gd name="T6" fmla="*/ 2147483646 w 21600"/>
              <a:gd name="T7" fmla="*/ 2147483646 h 21600"/>
              <a:gd name="T8" fmla="*/ 2147483646 w 21600"/>
              <a:gd name="T9" fmla="*/ 2147483646 h 21600"/>
              <a:gd name="T10" fmla="*/ 2147483646 w 21600"/>
              <a:gd name="T11" fmla="*/ 2147483646 h 21600"/>
              <a:gd name="T12" fmla="*/ 2147483646 w 21600"/>
              <a:gd name="T13" fmla="*/ 2147483646 h 21600"/>
              <a:gd name="T14" fmla="*/ 0 w 21600"/>
              <a:gd name="T15" fmla="*/ 2147483646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32 w 21600"/>
              <a:gd name="T25" fmla="*/ 22174 h 21600"/>
              <a:gd name="T26" fmla="*/ 21579 w 21600"/>
              <a:gd name="T27" fmla="*/ 27914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 extrusionOk="0">
                <a:moveTo>
                  <a:pt x="21600" y="10885"/>
                </a:moveTo>
                <a:lnTo>
                  <a:pt x="21600" y="0"/>
                </a:lnTo>
                <a:lnTo>
                  <a:pt x="10634" y="0"/>
                </a:lnTo>
                <a:lnTo>
                  <a:pt x="0" y="0"/>
                </a:lnTo>
                <a:lnTo>
                  <a:pt x="0" y="10885"/>
                </a:lnTo>
                <a:lnTo>
                  <a:pt x="0" y="19729"/>
                </a:lnTo>
                <a:lnTo>
                  <a:pt x="1163" y="19729"/>
                </a:lnTo>
                <a:lnTo>
                  <a:pt x="1163" y="21600"/>
                </a:lnTo>
                <a:lnTo>
                  <a:pt x="10800" y="21600"/>
                </a:lnTo>
                <a:lnTo>
                  <a:pt x="20603" y="21600"/>
                </a:lnTo>
                <a:lnTo>
                  <a:pt x="20603" y="19729"/>
                </a:lnTo>
                <a:lnTo>
                  <a:pt x="21600" y="19729"/>
                </a:lnTo>
                <a:lnTo>
                  <a:pt x="21600" y="10885"/>
                </a:lnTo>
                <a:close/>
              </a:path>
              <a:path w="21600" h="21600" extrusionOk="0">
                <a:moveTo>
                  <a:pt x="1163" y="19729"/>
                </a:moveTo>
                <a:lnTo>
                  <a:pt x="4320" y="19729"/>
                </a:lnTo>
                <a:lnTo>
                  <a:pt x="16449" y="19729"/>
                </a:lnTo>
                <a:lnTo>
                  <a:pt x="20603" y="19729"/>
                </a:lnTo>
                <a:lnTo>
                  <a:pt x="1163" y="19729"/>
                </a:lnTo>
                <a:moveTo>
                  <a:pt x="1495" y="2381"/>
                </a:moveTo>
                <a:lnTo>
                  <a:pt x="2160" y="2381"/>
                </a:lnTo>
                <a:lnTo>
                  <a:pt x="4985" y="2381"/>
                </a:lnTo>
                <a:lnTo>
                  <a:pt x="5982" y="2381"/>
                </a:lnTo>
                <a:lnTo>
                  <a:pt x="1495" y="2381"/>
                </a:lnTo>
                <a:lnTo>
                  <a:pt x="1495" y="3402"/>
                </a:lnTo>
                <a:lnTo>
                  <a:pt x="2160" y="3402"/>
                </a:lnTo>
                <a:lnTo>
                  <a:pt x="4985" y="3402"/>
                </a:lnTo>
                <a:lnTo>
                  <a:pt x="5982" y="3402"/>
                </a:lnTo>
                <a:lnTo>
                  <a:pt x="1495" y="3402"/>
                </a:lnTo>
                <a:lnTo>
                  <a:pt x="1495" y="4422"/>
                </a:lnTo>
                <a:lnTo>
                  <a:pt x="2160" y="4422"/>
                </a:lnTo>
                <a:lnTo>
                  <a:pt x="4985" y="4422"/>
                </a:lnTo>
                <a:lnTo>
                  <a:pt x="5982" y="4422"/>
                </a:lnTo>
                <a:lnTo>
                  <a:pt x="1495" y="4422"/>
                </a:lnTo>
                <a:lnTo>
                  <a:pt x="1495" y="5443"/>
                </a:lnTo>
                <a:lnTo>
                  <a:pt x="2160" y="5443"/>
                </a:lnTo>
                <a:lnTo>
                  <a:pt x="4985" y="5443"/>
                </a:lnTo>
                <a:lnTo>
                  <a:pt x="5982" y="5443"/>
                </a:lnTo>
                <a:lnTo>
                  <a:pt x="1495" y="5443"/>
                </a:lnTo>
                <a:lnTo>
                  <a:pt x="1495" y="6463"/>
                </a:lnTo>
                <a:lnTo>
                  <a:pt x="2160" y="6463"/>
                </a:lnTo>
                <a:lnTo>
                  <a:pt x="4985" y="6463"/>
                </a:lnTo>
                <a:lnTo>
                  <a:pt x="5982" y="6463"/>
                </a:lnTo>
                <a:lnTo>
                  <a:pt x="1495" y="6463"/>
                </a:lnTo>
                <a:lnTo>
                  <a:pt x="1495" y="7483"/>
                </a:lnTo>
                <a:lnTo>
                  <a:pt x="2160" y="7483"/>
                </a:lnTo>
                <a:lnTo>
                  <a:pt x="4985" y="7483"/>
                </a:lnTo>
                <a:lnTo>
                  <a:pt x="5982" y="7483"/>
                </a:lnTo>
                <a:lnTo>
                  <a:pt x="1495" y="7483"/>
                </a:lnTo>
                <a:lnTo>
                  <a:pt x="1495" y="8504"/>
                </a:lnTo>
                <a:lnTo>
                  <a:pt x="2160" y="8504"/>
                </a:lnTo>
                <a:lnTo>
                  <a:pt x="4985" y="8504"/>
                </a:lnTo>
                <a:lnTo>
                  <a:pt x="5982" y="8504"/>
                </a:lnTo>
                <a:lnTo>
                  <a:pt x="1495" y="8504"/>
                </a:lnTo>
                <a:lnTo>
                  <a:pt x="1495" y="9524"/>
                </a:lnTo>
                <a:lnTo>
                  <a:pt x="2160" y="9524"/>
                </a:lnTo>
                <a:lnTo>
                  <a:pt x="4985" y="9524"/>
                </a:lnTo>
                <a:lnTo>
                  <a:pt x="5982" y="9524"/>
                </a:lnTo>
                <a:lnTo>
                  <a:pt x="1495" y="9524"/>
                </a:lnTo>
                <a:lnTo>
                  <a:pt x="1495" y="10545"/>
                </a:lnTo>
                <a:lnTo>
                  <a:pt x="2160" y="10545"/>
                </a:lnTo>
                <a:lnTo>
                  <a:pt x="4985" y="10545"/>
                </a:lnTo>
                <a:lnTo>
                  <a:pt x="5982" y="10545"/>
                </a:lnTo>
                <a:lnTo>
                  <a:pt x="1495" y="10545"/>
                </a:lnTo>
                <a:lnTo>
                  <a:pt x="1495" y="11565"/>
                </a:lnTo>
                <a:lnTo>
                  <a:pt x="2160" y="11565"/>
                </a:lnTo>
                <a:lnTo>
                  <a:pt x="4985" y="11565"/>
                </a:lnTo>
                <a:lnTo>
                  <a:pt x="5982" y="11565"/>
                </a:lnTo>
                <a:lnTo>
                  <a:pt x="1495" y="11565"/>
                </a:lnTo>
                <a:lnTo>
                  <a:pt x="1495" y="12586"/>
                </a:lnTo>
                <a:lnTo>
                  <a:pt x="2160" y="12586"/>
                </a:lnTo>
                <a:lnTo>
                  <a:pt x="4985" y="12586"/>
                </a:lnTo>
                <a:lnTo>
                  <a:pt x="5982" y="12586"/>
                </a:lnTo>
                <a:lnTo>
                  <a:pt x="1495" y="12586"/>
                </a:lnTo>
                <a:lnTo>
                  <a:pt x="1495" y="13606"/>
                </a:lnTo>
                <a:lnTo>
                  <a:pt x="2160" y="13606"/>
                </a:lnTo>
                <a:lnTo>
                  <a:pt x="4985" y="13606"/>
                </a:lnTo>
                <a:lnTo>
                  <a:pt x="5982" y="13606"/>
                </a:lnTo>
                <a:lnTo>
                  <a:pt x="1495" y="13606"/>
                </a:lnTo>
                <a:lnTo>
                  <a:pt x="1495" y="14627"/>
                </a:lnTo>
                <a:lnTo>
                  <a:pt x="2160" y="14627"/>
                </a:lnTo>
                <a:lnTo>
                  <a:pt x="4985" y="14627"/>
                </a:lnTo>
                <a:lnTo>
                  <a:pt x="5982" y="14627"/>
                </a:lnTo>
                <a:lnTo>
                  <a:pt x="1495" y="14627"/>
                </a:lnTo>
                <a:lnTo>
                  <a:pt x="1495" y="15647"/>
                </a:lnTo>
                <a:lnTo>
                  <a:pt x="2160" y="15647"/>
                </a:lnTo>
                <a:lnTo>
                  <a:pt x="4985" y="15647"/>
                </a:lnTo>
                <a:lnTo>
                  <a:pt x="5982" y="15647"/>
                </a:lnTo>
                <a:lnTo>
                  <a:pt x="1495" y="15647"/>
                </a:lnTo>
                <a:lnTo>
                  <a:pt x="1495" y="16668"/>
                </a:lnTo>
                <a:lnTo>
                  <a:pt x="2160" y="16668"/>
                </a:lnTo>
                <a:lnTo>
                  <a:pt x="4985" y="16668"/>
                </a:lnTo>
                <a:lnTo>
                  <a:pt x="5982" y="16668"/>
                </a:lnTo>
                <a:lnTo>
                  <a:pt x="1495" y="16668"/>
                </a:lnTo>
                <a:lnTo>
                  <a:pt x="1495" y="17688"/>
                </a:lnTo>
                <a:lnTo>
                  <a:pt x="2160" y="17688"/>
                </a:lnTo>
                <a:lnTo>
                  <a:pt x="4985" y="17688"/>
                </a:lnTo>
                <a:lnTo>
                  <a:pt x="5982" y="17688"/>
                </a:lnTo>
                <a:lnTo>
                  <a:pt x="1495" y="17688"/>
                </a:lnTo>
                <a:moveTo>
                  <a:pt x="1994" y="19729"/>
                </a:moveTo>
                <a:lnTo>
                  <a:pt x="1994" y="20069"/>
                </a:lnTo>
                <a:lnTo>
                  <a:pt x="1994" y="21260"/>
                </a:lnTo>
                <a:lnTo>
                  <a:pt x="1994" y="21600"/>
                </a:lnTo>
                <a:lnTo>
                  <a:pt x="1994" y="19729"/>
                </a:lnTo>
                <a:lnTo>
                  <a:pt x="2658" y="19729"/>
                </a:lnTo>
                <a:lnTo>
                  <a:pt x="2658" y="20069"/>
                </a:lnTo>
                <a:lnTo>
                  <a:pt x="2658" y="21260"/>
                </a:lnTo>
                <a:lnTo>
                  <a:pt x="2658" y="21600"/>
                </a:lnTo>
                <a:lnTo>
                  <a:pt x="2658" y="19729"/>
                </a:lnTo>
                <a:lnTo>
                  <a:pt x="3489" y="19729"/>
                </a:lnTo>
                <a:lnTo>
                  <a:pt x="3489" y="20069"/>
                </a:lnTo>
                <a:lnTo>
                  <a:pt x="3489" y="21260"/>
                </a:lnTo>
                <a:lnTo>
                  <a:pt x="3489" y="21600"/>
                </a:lnTo>
                <a:lnTo>
                  <a:pt x="3489" y="19729"/>
                </a:lnTo>
                <a:lnTo>
                  <a:pt x="4320" y="19729"/>
                </a:lnTo>
                <a:lnTo>
                  <a:pt x="4320" y="20069"/>
                </a:lnTo>
                <a:lnTo>
                  <a:pt x="4320" y="21260"/>
                </a:lnTo>
                <a:lnTo>
                  <a:pt x="4320" y="21600"/>
                </a:lnTo>
                <a:lnTo>
                  <a:pt x="4320" y="19729"/>
                </a:lnTo>
                <a:lnTo>
                  <a:pt x="5151" y="19729"/>
                </a:lnTo>
                <a:lnTo>
                  <a:pt x="5151" y="20069"/>
                </a:lnTo>
                <a:lnTo>
                  <a:pt x="5151" y="21260"/>
                </a:lnTo>
                <a:lnTo>
                  <a:pt x="5151" y="21600"/>
                </a:lnTo>
                <a:lnTo>
                  <a:pt x="5151" y="19729"/>
                </a:lnTo>
                <a:lnTo>
                  <a:pt x="5982" y="19729"/>
                </a:lnTo>
                <a:lnTo>
                  <a:pt x="5982" y="20069"/>
                </a:lnTo>
                <a:lnTo>
                  <a:pt x="5982" y="21260"/>
                </a:lnTo>
                <a:lnTo>
                  <a:pt x="5982" y="21600"/>
                </a:lnTo>
                <a:lnTo>
                  <a:pt x="5982" y="19729"/>
                </a:lnTo>
                <a:lnTo>
                  <a:pt x="6812" y="19729"/>
                </a:lnTo>
                <a:lnTo>
                  <a:pt x="6812" y="20069"/>
                </a:lnTo>
                <a:lnTo>
                  <a:pt x="6812" y="21260"/>
                </a:lnTo>
                <a:lnTo>
                  <a:pt x="6812" y="21600"/>
                </a:lnTo>
                <a:lnTo>
                  <a:pt x="6812" y="19729"/>
                </a:lnTo>
                <a:lnTo>
                  <a:pt x="7643" y="19729"/>
                </a:lnTo>
                <a:lnTo>
                  <a:pt x="7643" y="20069"/>
                </a:lnTo>
                <a:lnTo>
                  <a:pt x="7643" y="21260"/>
                </a:lnTo>
                <a:lnTo>
                  <a:pt x="7643" y="21600"/>
                </a:lnTo>
                <a:lnTo>
                  <a:pt x="7643" y="19729"/>
                </a:lnTo>
                <a:lnTo>
                  <a:pt x="8474" y="19729"/>
                </a:lnTo>
                <a:lnTo>
                  <a:pt x="8474" y="20069"/>
                </a:lnTo>
                <a:lnTo>
                  <a:pt x="8474" y="21260"/>
                </a:lnTo>
                <a:lnTo>
                  <a:pt x="8474" y="21600"/>
                </a:lnTo>
                <a:lnTo>
                  <a:pt x="8474" y="19729"/>
                </a:lnTo>
                <a:lnTo>
                  <a:pt x="9305" y="19729"/>
                </a:lnTo>
                <a:lnTo>
                  <a:pt x="9305" y="20069"/>
                </a:lnTo>
                <a:lnTo>
                  <a:pt x="9305" y="21260"/>
                </a:lnTo>
                <a:lnTo>
                  <a:pt x="9305" y="21600"/>
                </a:lnTo>
                <a:lnTo>
                  <a:pt x="9305" y="19729"/>
                </a:lnTo>
                <a:lnTo>
                  <a:pt x="10135" y="19729"/>
                </a:lnTo>
                <a:lnTo>
                  <a:pt x="10135" y="20069"/>
                </a:lnTo>
                <a:lnTo>
                  <a:pt x="10135" y="21260"/>
                </a:lnTo>
                <a:lnTo>
                  <a:pt x="10135" y="21600"/>
                </a:lnTo>
                <a:lnTo>
                  <a:pt x="10135" y="19729"/>
                </a:lnTo>
                <a:lnTo>
                  <a:pt x="10966" y="19729"/>
                </a:lnTo>
                <a:lnTo>
                  <a:pt x="10966" y="20069"/>
                </a:lnTo>
                <a:lnTo>
                  <a:pt x="10966" y="21260"/>
                </a:lnTo>
                <a:lnTo>
                  <a:pt x="10966" y="21600"/>
                </a:lnTo>
                <a:lnTo>
                  <a:pt x="10966" y="19729"/>
                </a:lnTo>
                <a:lnTo>
                  <a:pt x="11797" y="19729"/>
                </a:lnTo>
                <a:lnTo>
                  <a:pt x="11797" y="20069"/>
                </a:lnTo>
                <a:lnTo>
                  <a:pt x="11797" y="21260"/>
                </a:lnTo>
                <a:lnTo>
                  <a:pt x="11797" y="21600"/>
                </a:lnTo>
                <a:lnTo>
                  <a:pt x="11797" y="19729"/>
                </a:lnTo>
                <a:lnTo>
                  <a:pt x="12462" y="19729"/>
                </a:lnTo>
                <a:lnTo>
                  <a:pt x="12462" y="20069"/>
                </a:lnTo>
                <a:lnTo>
                  <a:pt x="12462" y="21260"/>
                </a:lnTo>
                <a:lnTo>
                  <a:pt x="12462" y="21600"/>
                </a:lnTo>
                <a:lnTo>
                  <a:pt x="12462" y="19729"/>
                </a:lnTo>
                <a:lnTo>
                  <a:pt x="13292" y="19729"/>
                </a:lnTo>
                <a:lnTo>
                  <a:pt x="13292" y="20069"/>
                </a:lnTo>
                <a:lnTo>
                  <a:pt x="13292" y="21260"/>
                </a:lnTo>
                <a:lnTo>
                  <a:pt x="13292" y="21600"/>
                </a:lnTo>
                <a:lnTo>
                  <a:pt x="13292" y="19729"/>
                </a:lnTo>
                <a:lnTo>
                  <a:pt x="14123" y="19729"/>
                </a:lnTo>
                <a:lnTo>
                  <a:pt x="14123" y="20069"/>
                </a:lnTo>
                <a:lnTo>
                  <a:pt x="14123" y="21260"/>
                </a:lnTo>
                <a:lnTo>
                  <a:pt x="14123" y="21600"/>
                </a:lnTo>
                <a:lnTo>
                  <a:pt x="14123" y="19729"/>
                </a:lnTo>
                <a:lnTo>
                  <a:pt x="14954" y="19729"/>
                </a:lnTo>
                <a:lnTo>
                  <a:pt x="14954" y="20069"/>
                </a:lnTo>
                <a:lnTo>
                  <a:pt x="14954" y="21260"/>
                </a:lnTo>
                <a:lnTo>
                  <a:pt x="14954" y="21600"/>
                </a:lnTo>
                <a:lnTo>
                  <a:pt x="14954" y="19729"/>
                </a:lnTo>
                <a:lnTo>
                  <a:pt x="15785" y="19729"/>
                </a:lnTo>
                <a:lnTo>
                  <a:pt x="15785" y="20069"/>
                </a:lnTo>
                <a:lnTo>
                  <a:pt x="15785" y="21260"/>
                </a:lnTo>
                <a:lnTo>
                  <a:pt x="15785" y="21600"/>
                </a:lnTo>
                <a:lnTo>
                  <a:pt x="15785" y="19729"/>
                </a:lnTo>
                <a:lnTo>
                  <a:pt x="16615" y="19729"/>
                </a:lnTo>
                <a:lnTo>
                  <a:pt x="16615" y="20069"/>
                </a:lnTo>
                <a:lnTo>
                  <a:pt x="16615" y="21260"/>
                </a:lnTo>
                <a:lnTo>
                  <a:pt x="16615" y="21600"/>
                </a:lnTo>
                <a:lnTo>
                  <a:pt x="16615" y="19729"/>
                </a:lnTo>
                <a:lnTo>
                  <a:pt x="17446" y="19729"/>
                </a:lnTo>
                <a:lnTo>
                  <a:pt x="17446" y="20069"/>
                </a:lnTo>
                <a:lnTo>
                  <a:pt x="17446" y="21260"/>
                </a:lnTo>
                <a:lnTo>
                  <a:pt x="17446" y="21600"/>
                </a:lnTo>
                <a:lnTo>
                  <a:pt x="17446" y="19729"/>
                </a:lnTo>
                <a:lnTo>
                  <a:pt x="18277" y="19729"/>
                </a:lnTo>
                <a:lnTo>
                  <a:pt x="18277" y="20069"/>
                </a:lnTo>
                <a:lnTo>
                  <a:pt x="18277" y="21260"/>
                </a:lnTo>
                <a:lnTo>
                  <a:pt x="18277" y="21600"/>
                </a:lnTo>
                <a:lnTo>
                  <a:pt x="18277" y="19729"/>
                </a:lnTo>
                <a:lnTo>
                  <a:pt x="19108" y="19729"/>
                </a:lnTo>
                <a:lnTo>
                  <a:pt x="19108" y="20069"/>
                </a:lnTo>
                <a:lnTo>
                  <a:pt x="19108" y="21260"/>
                </a:lnTo>
                <a:lnTo>
                  <a:pt x="19108" y="21600"/>
                </a:lnTo>
                <a:lnTo>
                  <a:pt x="19108" y="19729"/>
                </a:lnTo>
                <a:lnTo>
                  <a:pt x="19938" y="19729"/>
                </a:lnTo>
                <a:lnTo>
                  <a:pt x="19938" y="20069"/>
                </a:lnTo>
                <a:lnTo>
                  <a:pt x="19938" y="21260"/>
                </a:lnTo>
                <a:lnTo>
                  <a:pt x="19938" y="21600"/>
                </a:lnTo>
                <a:lnTo>
                  <a:pt x="19938" y="19729"/>
                </a:lnTo>
                <a:moveTo>
                  <a:pt x="1495" y="1531"/>
                </a:moveTo>
                <a:lnTo>
                  <a:pt x="5982" y="1531"/>
                </a:lnTo>
                <a:lnTo>
                  <a:pt x="5982" y="18539"/>
                </a:lnTo>
                <a:lnTo>
                  <a:pt x="1495" y="18539"/>
                </a:lnTo>
                <a:lnTo>
                  <a:pt x="1495" y="1531"/>
                </a:lnTo>
                <a:moveTo>
                  <a:pt x="7311" y="1531"/>
                </a:moveTo>
                <a:lnTo>
                  <a:pt x="7975" y="1531"/>
                </a:lnTo>
                <a:lnTo>
                  <a:pt x="7975" y="8334"/>
                </a:lnTo>
                <a:lnTo>
                  <a:pt x="7311" y="8334"/>
                </a:lnTo>
                <a:lnTo>
                  <a:pt x="7311" y="1531"/>
                </a:lnTo>
                <a:moveTo>
                  <a:pt x="7145" y="9865"/>
                </a:moveTo>
                <a:lnTo>
                  <a:pt x="8142" y="9865"/>
                </a:lnTo>
                <a:lnTo>
                  <a:pt x="8142" y="10715"/>
                </a:lnTo>
                <a:lnTo>
                  <a:pt x="7145" y="10715"/>
                </a:lnTo>
                <a:lnTo>
                  <a:pt x="7145" y="9865"/>
                </a:lnTo>
                <a:moveTo>
                  <a:pt x="8972" y="1531"/>
                </a:moveTo>
                <a:lnTo>
                  <a:pt x="12462" y="1531"/>
                </a:lnTo>
                <a:lnTo>
                  <a:pt x="12462" y="5443"/>
                </a:lnTo>
                <a:lnTo>
                  <a:pt x="8972" y="5443"/>
                </a:lnTo>
                <a:lnTo>
                  <a:pt x="8972" y="1531"/>
                </a:lnTo>
                <a:moveTo>
                  <a:pt x="13625" y="1531"/>
                </a:moveTo>
                <a:lnTo>
                  <a:pt x="20271" y="1531"/>
                </a:lnTo>
                <a:lnTo>
                  <a:pt x="20271" y="5443"/>
                </a:lnTo>
                <a:lnTo>
                  <a:pt x="13625" y="5443"/>
                </a:lnTo>
                <a:lnTo>
                  <a:pt x="13625" y="1531"/>
                </a:lnTo>
                <a:moveTo>
                  <a:pt x="18609" y="6463"/>
                </a:moveTo>
                <a:lnTo>
                  <a:pt x="20437" y="6463"/>
                </a:lnTo>
                <a:lnTo>
                  <a:pt x="20437" y="10885"/>
                </a:lnTo>
                <a:lnTo>
                  <a:pt x="18609" y="10885"/>
                </a:lnTo>
                <a:lnTo>
                  <a:pt x="18609" y="6463"/>
                </a:lnTo>
              </a:path>
            </a:pathLst>
          </a:custGeom>
          <a:solidFill>
            <a:srgbClr val="C0C0C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90000"/>
              </a:lnSpc>
              <a:buFont typeface="Monotype Sorts" pitchFamily="-84" charset="2"/>
              <a:buNone/>
            </a:pPr>
            <a:r>
              <a:rPr lang="en-US" altLang="en-US"/>
              <a:t>DBS</a:t>
            </a:r>
          </a:p>
        </p:txBody>
      </p:sp>
      <p:grpSp>
        <p:nvGrpSpPr>
          <p:cNvPr id="11269" name="Group 15">
            <a:extLst>
              <a:ext uri="{FF2B5EF4-FFF2-40B4-BE49-F238E27FC236}">
                <a16:creationId xmlns:a16="http://schemas.microsoft.com/office/drawing/2014/main" id="{7A941879-1324-4CC8-8B66-FB9DE4DD4B2F}"/>
              </a:ext>
            </a:extLst>
          </p:cNvPr>
          <p:cNvGrpSpPr>
            <a:grpSpLocks/>
          </p:cNvGrpSpPr>
          <p:nvPr/>
        </p:nvGrpSpPr>
        <p:grpSpPr bwMode="auto">
          <a:xfrm>
            <a:off x="4114800" y="3200400"/>
            <a:ext cx="1143000" cy="2438400"/>
            <a:chOff x="2592" y="1920"/>
            <a:chExt cx="720" cy="1536"/>
          </a:xfrm>
        </p:grpSpPr>
        <p:sp>
          <p:nvSpPr>
            <p:cNvPr id="11275" name="Oval 8">
              <a:extLst>
                <a:ext uri="{FF2B5EF4-FFF2-40B4-BE49-F238E27FC236}">
                  <a16:creationId xmlns:a16="http://schemas.microsoft.com/office/drawing/2014/main" id="{2717CA4E-7CA6-4143-A9FA-E9326F89FB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36" y="1920"/>
              <a:ext cx="369" cy="369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1"/>
                </a:buClr>
                <a:buSzPct val="75000"/>
                <a:buFont typeface="Monotype Sorts" pitchFamily="-84" charset="2"/>
                <a:buChar char="o"/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Monotype Sorts" pitchFamily="-84" charset="2"/>
                <a:buChar char="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90000"/>
                </a:lnSpc>
                <a:buFont typeface="Monotype Sorts" pitchFamily="-84" charset="2"/>
                <a:buNone/>
              </a:pPr>
              <a:endParaRPr lang="en-US" altLang="en-US"/>
            </a:p>
          </p:txBody>
        </p:sp>
        <p:sp>
          <p:nvSpPr>
            <p:cNvPr id="11276" name="Line 9">
              <a:extLst>
                <a:ext uri="{FF2B5EF4-FFF2-40B4-BE49-F238E27FC236}">
                  <a16:creationId xmlns:a16="http://schemas.microsoft.com/office/drawing/2014/main" id="{51542FF2-130F-403C-95EF-3B641E5F1F0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28" y="2304"/>
              <a:ext cx="0" cy="65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1277" name="Line 10">
              <a:extLst>
                <a:ext uri="{FF2B5EF4-FFF2-40B4-BE49-F238E27FC236}">
                  <a16:creationId xmlns:a16="http://schemas.microsoft.com/office/drawing/2014/main" id="{8C70C14B-61A7-4663-91ED-F2766C61C95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592" y="2928"/>
              <a:ext cx="336" cy="52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1278" name="Line 11">
              <a:extLst>
                <a:ext uri="{FF2B5EF4-FFF2-40B4-BE49-F238E27FC236}">
                  <a16:creationId xmlns:a16="http://schemas.microsoft.com/office/drawing/2014/main" id="{8C632B05-41FC-4C90-8E43-1FFDA4EB504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28" y="2928"/>
              <a:ext cx="336" cy="52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1279" name="Line 12">
              <a:extLst>
                <a:ext uri="{FF2B5EF4-FFF2-40B4-BE49-F238E27FC236}">
                  <a16:creationId xmlns:a16="http://schemas.microsoft.com/office/drawing/2014/main" id="{5FDF417B-7CB5-430B-A116-554144764CF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640" y="2448"/>
              <a:ext cx="288" cy="33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1280" name="Line 13">
              <a:extLst>
                <a:ext uri="{FF2B5EF4-FFF2-40B4-BE49-F238E27FC236}">
                  <a16:creationId xmlns:a16="http://schemas.microsoft.com/office/drawing/2014/main" id="{9876D0BA-067E-4618-BBC9-3EC4EF38041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28" y="2448"/>
              <a:ext cx="288" cy="33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1281" name="Line 14">
              <a:extLst>
                <a:ext uri="{FF2B5EF4-FFF2-40B4-BE49-F238E27FC236}">
                  <a16:creationId xmlns:a16="http://schemas.microsoft.com/office/drawing/2014/main" id="{1E6635CA-6660-415A-9620-A59A69976A5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16" y="2688"/>
              <a:ext cx="96" cy="9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11270" name="Line 16">
            <a:extLst>
              <a:ext uri="{FF2B5EF4-FFF2-40B4-BE49-F238E27FC236}">
                <a16:creationId xmlns:a16="http://schemas.microsoft.com/office/drawing/2014/main" id="{9343AE8F-265E-4C78-AA4E-96043C90239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971800" y="2362200"/>
            <a:ext cx="685800" cy="457200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1271" name="Line 17">
            <a:extLst>
              <a:ext uri="{FF2B5EF4-FFF2-40B4-BE49-F238E27FC236}">
                <a16:creationId xmlns:a16="http://schemas.microsoft.com/office/drawing/2014/main" id="{F7CCDEF8-0C61-4844-BC55-D917F9F0498F}"/>
              </a:ext>
            </a:extLst>
          </p:cNvPr>
          <p:cNvSpPr>
            <a:spLocks noChangeShapeType="1"/>
          </p:cNvSpPr>
          <p:nvPr/>
        </p:nvSpPr>
        <p:spPr bwMode="auto">
          <a:xfrm>
            <a:off x="3352800" y="3581400"/>
            <a:ext cx="914400" cy="0"/>
          </a:xfrm>
          <a:prstGeom prst="line">
            <a:avLst/>
          </a:prstGeom>
          <a:noFill/>
          <a:ln w="28575">
            <a:solidFill>
              <a:schemeClr val="accent1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1272" name="Line 18">
            <a:extLst>
              <a:ext uri="{FF2B5EF4-FFF2-40B4-BE49-F238E27FC236}">
                <a16:creationId xmlns:a16="http://schemas.microsoft.com/office/drawing/2014/main" id="{A24343A5-2CFA-4AC4-9030-D454E4D868B6}"/>
              </a:ext>
            </a:extLst>
          </p:cNvPr>
          <p:cNvSpPr>
            <a:spLocks noChangeShapeType="1"/>
          </p:cNvSpPr>
          <p:nvPr/>
        </p:nvSpPr>
        <p:spPr bwMode="auto">
          <a:xfrm>
            <a:off x="5029200" y="3581400"/>
            <a:ext cx="1447800" cy="914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1273" name="Text Box 19">
            <a:extLst>
              <a:ext uri="{FF2B5EF4-FFF2-40B4-BE49-F238E27FC236}">
                <a16:creationId xmlns:a16="http://schemas.microsoft.com/office/drawing/2014/main" id="{BE3C5739-63EC-40D9-9FBB-9C423E20E9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38750" y="4495800"/>
            <a:ext cx="13906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90000"/>
              </a:lnSpc>
              <a:buFont typeface="Monotype Sorts" pitchFamily="-84" charset="2"/>
              <a:buNone/>
            </a:pPr>
            <a:r>
              <a:rPr lang="en-US" altLang="en-US">
                <a:latin typeface="Tahoma" panose="020B0604030504040204" pitchFamily="34" charset="0"/>
              </a:rPr>
              <a:t>Modeling</a:t>
            </a:r>
          </a:p>
        </p:txBody>
      </p:sp>
      <p:pic>
        <p:nvPicPr>
          <p:cNvPr id="18" name="Picture 1">
            <a:extLst>
              <a:ext uri="{FF2B5EF4-FFF2-40B4-BE49-F238E27FC236}">
                <a16:creationId xmlns:a16="http://schemas.microsoft.com/office/drawing/2014/main" id="{A395ED87-AD1D-46E7-AE34-D9A98F8149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4638" y="2971800"/>
            <a:ext cx="2214562" cy="312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Title 1">
            <a:extLst>
              <a:ext uri="{FF2B5EF4-FFF2-40B4-BE49-F238E27FC236}">
                <a16:creationId xmlns:a16="http://schemas.microsoft.com/office/drawing/2014/main" id="{A7348F80-2837-40FB-9DF2-70F4B33BF7C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Relationships</a:t>
            </a:r>
          </a:p>
        </p:txBody>
      </p:sp>
      <p:sp>
        <p:nvSpPr>
          <p:cNvPr id="13314" name="Content Placeholder 2">
            <a:extLst>
              <a:ext uri="{FF2B5EF4-FFF2-40B4-BE49-F238E27FC236}">
                <a16:creationId xmlns:a16="http://schemas.microsoft.com/office/drawing/2014/main" id="{5E359F15-CBEA-491C-B215-3A7829E9D2C5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en-US" altLang="en-US"/>
          </a:p>
        </p:txBody>
      </p:sp>
      <p:pic>
        <p:nvPicPr>
          <p:cNvPr id="13315" name="Picture 3">
            <a:extLst>
              <a:ext uri="{FF2B5EF4-FFF2-40B4-BE49-F238E27FC236}">
                <a16:creationId xmlns:a16="http://schemas.microsoft.com/office/drawing/2014/main" id="{EFC33F6D-C8C0-462A-A188-96B267C6EF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7500" y="2413000"/>
            <a:ext cx="5969000" cy="203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2">
            <a:extLst>
              <a:ext uri="{FF2B5EF4-FFF2-40B4-BE49-F238E27FC236}">
                <a16:creationId xmlns:a16="http://schemas.microsoft.com/office/drawing/2014/main" id="{39B464F1-6216-4764-9123-CBF8DC03F17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Relational Model - History</a:t>
            </a:r>
          </a:p>
        </p:txBody>
      </p:sp>
      <p:sp>
        <p:nvSpPr>
          <p:cNvPr id="14338" name="Rectangle 3" descr="Rectangle: Click to edit Master text styles&#10;Second level&#10;Third level&#10;Fourth level&#10;Fifth level">
            <a:extLst>
              <a:ext uri="{FF2B5EF4-FFF2-40B4-BE49-F238E27FC236}">
                <a16:creationId xmlns:a16="http://schemas.microsoft.com/office/drawing/2014/main" id="{B727A466-75E8-48C1-8045-DC54FC4167F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81000" y="1295400"/>
            <a:ext cx="8001000" cy="4495800"/>
          </a:xfrm>
        </p:spPr>
        <p:txBody>
          <a:bodyPr/>
          <a:lstStyle/>
          <a:p>
            <a:pPr eaLnBrk="1" hangingPunct="1">
              <a:lnSpc>
                <a:spcPct val="120000"/>
              </a:lnSpc>
              <a:buClr>
                <a:schemeClr val="tx2"/>
              </a:buClr>
            </a:pPr>
            <a:r>
              <a:rPr lang="en-US" altLang="en-US" sz="2800">
                <a:latin typeface="Tahoma" panose="020B0604030504040204" pitchFamily="34" charset="0"/>
              </a:rPr>
              <a:t>Before: records, pointers, sets, etc.</a:t>
            </a:r>
          </a:p>
          <a:p>
            <a:pPr lvl="1" eaLnBrk="1" hangingPunct="1">
              <a:lnSpc>
                <a:spcPct val="120000"/>
              </a:lnSpc>
              <a:buClr>
                <a:schemeClr val="tx2"/>
              </a:buClr>
            </a:pPr>
            <a:r>
              <a:rPr lang="en-US" altLang="en-US">
                <a:latin typeface="Tahoma" panose="020B0604030504040204" pitchFamily="34" charset="0"/>
              </a:rPr>
              <a:t>Hierarchical Data Model (IBM IMS,1966-68)</a:t>
            </a:r>
          </a:p>
          <a:p>
            <a:pPr lvl="1" eaLnBrk="1" hangingPunct="1">
              <a:lnSpc>
                <a:spcPct val="120000"/>
              </a:lnSpc>
              <a:buClr>
                <a:schemeClr val="tx2"/>
              </a:buClr>
            </a:pPr>
            <a:r>
              <a:rPr lang="en-US" altLang="en-US">
                <a:latin typeface="Tahoma" panose="020B0604030504040204" pitchFamily="34" charset="0"/>
              </a:rPr>
              <a:t>Network Data Model (CODASYL DBTG, 1969)</a:t>
            </a:r>
          </a:p>
          <a:p>
            <a:pPr eaLnBrk="1" hangingPunct="1">
              <a:lnSpc>
                <a:spcPct val="120000"/>
              </a:lnSpc>
              <a:buClr>
                <a:schemeClr val="tx2"/>
              </a:buClr>
            </a:pPr>
            <a:r>
              <a:rPr lang="en-US" altLang="en-US" sz="2800">
                <a:latin typeface="Tahoma" panose="020B0604030504040204" pitchFamily="34" charset="0"/>
              </a:rPr>
              <a:t>Introduced by E.F. Codd in 1970</a:t>
            </a:r>
          </a:p>
          <a:p>
            <a:pPr eaLnBrk="1" hangingPunct="1">
              <a:lnSpc>
                <a:spcPct val="120000"/>
              </a:lnSpc>
              <a:buClr>
                <a:schemeClr val="tx2"/>
              </a:buClr>
            </a:pPr>
            <a:r>
              <a:rPr lang="en-US" altLang="en-US" sz="2800">
                <a:latin typeface="Tahoma" panose="020B0604030504040204" pitchFamily="34" charset="0"/>
              </a:rPr>
              <a:t>Revolutionary!</a:t>
            </a:r>
          </a:p>
          <a:p>
            <a:pPr eaLnBrk="1" hangingPunct="1">
              <a:lnSpc>
                <a:spcPct val="120000"/>
              </a:lnSpc>
              <a:buClr>
                <a:schemeClr val="tx2"/>
              </a:buClr>
            </a:pPr>
            <a:r>
              <a:rPr lang="en-US" altLang="en-US" sz="2800">
                <a:latin typeface="Tahoma" panose="020B0604030504040204" pitchFamily="34" charset="0"/>
              </a:rPr>
              <a:t>First systems: 1977-8 </a:t>
            </a:r>
          </a:p>
          <a:p>
            <a:pPr lvl="1" eaLnBrk="1" hangingPunct="1">
              <a:lnSpc>
                <a:spcPct val="120000"/>
              </a:lnSpc>
              <a:buClr>
                <a:schemeClr val="tx2"/>
              </a:buClr>
            </a:pPr>
            <a:r>
              <a:rPr lang="en-US" altLang="en-US" sz="2800">
                <a:latin typeface="Tahoma" panose="020B0604030504040204" pitchFamily="34" charset="0"/>
              </a:rPr>
              <a:t>System R; Ingres</a:t>
            </a:r>
          </a:p>
          <a:p>
            <a:pPr eaLnBrk="1" hangingPunct="1">
              <a:lnSpc>
                <a:spcPct val="120000"/>
              </a:lnSpc>
              <a:buClr>
                <a:schemeClr val="tx2"/>
              </a:buClr>
            </a:pPr>
            <a:r>
              <a:rPr lang="en-US" altLang="en-US" sz="2800">
                <a:latin typeface="Tahoma" panose="020B0604030504040204" pitchFamily="34" charset="0"/>
              </a:rPr>
              <a:t>Turing award in 1981</a:t>
            </a:r>
          </a:p>
        </p:txBody>
      </p:sp>
      <p:pic>
        <p:nvPicPr>
          <p:cNvPr id="14339" name="Picture 1">
            <a:extLst>
              <a:ext uri="{FF2B5EF4-FFF2-40B4-BE49-F238E27FC236}">
                <a16:creationId xmlns:a16="http://schemas.microsoft.com/office/drawing/2014/main" id="{D0B75998-9A8E-4E66-9DC0-FA99444704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2238" y="3124200"/>
            <a:ext cx="2214562" cy="312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2">
            <a:extLst>
              <a:ext uri="{FF2B5EF4-FFF2-40B4-BE49-F238E27FC236}">
                <a16:creationId xmlns:a16="http://schemas.microsoft.com/office/drawing/2014/main" id="{52BB3CB4-C664-40B4-841D-DEF1E17DE1B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200"/>
              <a:t>Relational Model</a:t>
            </a:r>
          </a:p>
        </p:txBody>
      </p:sp>
      <p:graphicFrame>
        <p:nvGraphicFramePr>
          <p:cNvPr id="214353" name="Group 337">
            <a:extLst>
              <a:ext uri="{FF2B5EF4-FFF2-40B4-BE49-F238E27FC236}">
                <a16:creationId xmlns:a16="http://schemas.microsoft.com/office/drawing/2014/main" id="{68EF18E3-E213-574D-9953-F0B16ACFA011}"/>
              </a:ext>
            </a:extLst>
          </p:cNvPr>
          <p:cNvGraphicFramePr>
            <a:graphicFrameLocks noGrp="1"/>
          </p:cNvGraphicFramePr>
          <p:nvPr>
            <p:ph sz="half" idx="2"/>
          </p:nvPr>
        </p:nvGraphicFramePr>
        <p:xfrm>
          <a:off x="177800" y="1322388"/>
          <a:ext cx="3479800" cy="1793874"/>
        </p:xfrm>
        <a:graphic>
          <a:graphicData uri="http://schemas.openxmlformats.org/drawingml/2006/table">
            <a:tbl>
              <a:tblPr/>
              <a:tblGrid>
                <a:gridCol w="105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901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9018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474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760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8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charset="0"/>
                          <a:ea typeface="ＭＳ Ｐゴシック" charset="0"/>
                          <a:cs typeface="ＭＳ Ｐゴシック" charset="0"/>
                        </a:rPr>
                        <a:t>SID</a:t>
                      </a:r>
                    </a:p>
                  </a:txBody>
                  <a:tcPr marT="45702" marB="4570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8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charset="0"/>
                          <a:ea typeface="ＭＳ Ｐゴシック" charset="0"/>
                          <a:cs typeface="ＭＳ Ｐゴシック" charset="0"/>
                        </a:rPr>
                        <a:t>Name</a:t>
                      </a:r>
                    </a:p>
                  </a:txBody>
                  <a:tcPr marT="45702" marB="457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8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charset="0"/>
                          <a:ea typeface="ＭＳ Ｐゴシック" charset="0"/>
                          <a:cs typeface="ＭＳ Ｐゴシック" charset="0"/>
                        </a:rPr>
                        <a:t>Major</a:t>
                      </a:r>
                    </a:p>
                  </a:txBody>
                  <a:tcPr marT="45702" marB="457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8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charset="0"/>
                          <a:ea typeface="ＭＳ Ｐゴシック" charset="0"/>
                          <a:cs typeface="ＭＳ Ｐゴシック" charset="0"/>
                        </a:rPr>
                        <a:t>GPA</a:t>
                      </a:r>
                    </a:p>
                  </a:txBody>
                  <a:tcPr marT="45702" marB="457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60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546007</a:t>
                      </a:r>
                    </a:p>
                  </a:txBody>
                  <a:tcPr marT="45702" marB="4570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Susan</a:t>
                      </a:r>
                    </a:p>
                  </a:txBody>
                  <a:tcPr marT="45702" marB="457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CS</a:t>
                      </a:r>
                    </a:p>
                  </a:txBody>
                  <a:tcPr marT="45702" marB="457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3.80</a:t>
                      </a:r>
                    </a:p>
                  </a:txBody>
                  <a:tcPr marT="45702" marB="457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60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546100</a:t>
                      </a:r>
                    </a:p>
                  </a:txBody>
                  <a:tcPr marT="45702" marB="4570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Bob</a:t>
                      </a:r>
                    </a:p>
                  </a:txBody>
                  <a:tcPr marT="45702" marB="457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CoE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2" marB="457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3.65</a:t>
                      </a:r>
                    </a:p>
                  </a:txBody>
                  <a:tcPr marT="45702" marB="457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72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546500</a:t>
                      </a:r>
                    </a:p>
                  </a:txBody>
                  <a:tcPr marT="45702" marB="4570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Bill</a:t>
                      </a:r>
                    </a:p>
                  </a:txBody>
                  <a:tcPr marT="45702" marB="457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CS</a:t>
                      </a:r>
                    </a:p>
                  </a:txBody>
                  <a:tcPr marT="45702" marB="457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3.70</a:t>
                      </a:r>
                    </a:p>
                  </a:txBody>
                  <a:tcPr marT="45702" marB="457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214356" name="Group 340">
            <a:extLst>
              <a:ext uri="{FF2B5EF4-FFF2-40B4-BE49-F238E27FC236}">
                <a16:creationId xmlns:a16="http://schemas.microsoft.com/office/drawing/2014/main" id="{888C0A88-B9C8-8E48-9822-C5F70246579D}"/>
              </a:ext>
            </a:extLst>
          </p:cNvPr>
          <p:cNvGraphicFramePr>
            <a:graphicFrameLocks noGrp="1"/>
          </p:cNvGraphicFramePr>
          <p:nvPr>
            <p:ph sz="quarter" idx="4294967295"/>
          </p:nvPr>
        </p:nvGraphicFramePr>
        <p:xfrm>
          <a:off x="3810000" y="1322388"/>
          <a:ext cx="1981200" cy="1765300"/>
        </p:xfrm>
        <a:graphic>
          <a:graphicData uri="http://schemas.openxmlformats.org/drawingml/2006/table">
            <a:tbl>
              <a:tblPr/>
              <a:tblGrid>
                <a:gridCol w="114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13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8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charset="0"/>
                          <a:ea typeface="ＭＳ Ｐゴシック" charset="0"/>
                          <a:cs typeface="ＭＳ Ｐゴシック" charset="0"/>
                        </a:rPr>
                        <a:t>CID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8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charset="0"/>
                          <a:ea typeface="ＭＳ Ｐゴシック" charset="0"/>
                          <a:cs typeface="ＭＳ Ｐゴシック" charset="0"/>
                        </a:rPr>
                        <a:t>Name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13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CS1555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DB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13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CS1530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SW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13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CS1550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OS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214372" name="Group 356">
            <a:extLst>
              <a:ext uri="{FF2B5EF4-FFF2-40B4-BE49-F238E27FC236}">
                <a16:creationId xmlns:a16="http://schemas.microsoft.com/office/drawing/2014/main" id="{C4253B3F-5D6F-E14A-826A-15C0F7745848}"/>
              </a:ext>
            </a:extLst>
          </p:cNvPr>
          <p:cNvGraphicFramePr>
            <a:graphicFrameLocks noGrp="1"/>
          </p:cNvGraphicFramePr>
          <p:nvPr>
            <p:ph sz="quarter" idx="4294967295"/>
          </p:nvPr>
        </p:nvGraphicFramePr>
        <p:xfrm>
          <a:off x="5943600" y="1627188"/>
          <a:ext cx="3048000" cy="1463676"/>
        </p:xfrm>
        <a:graphic>
          <a:graphicData uri="http://schemas.openxmlformats.org/drawingml/2006/table">
            <a:tbl>
              <a:tblPr/>
              <a:tblGrid>
                <a:gridCol w="1066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591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8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charset="0"/>
                          <a:ea typeface="ＭＳ Ｐゴシック" charset="0"/>
                          <a:cs typeface="ＭＳ Ｐゴシック" charset="0"/>
                        </a:rPr>
                        <a:t>SID</a:t>
                      </a:r>
                    </a:p>
                  </a:txBody>
                  <a:tcPr marT="45740" marB="4574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8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charset="0"/>
                          <a:ea typeface="ＭＳ Ｐゴシック" charset="0"/>
                          <a:cs typeface="ＭＳ Ｐゴシック" charset="0"/>
                        </a:rPr>
                        <a:t>CID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8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charset="0"/>
                          <a:ea typeface="ＭＳ Ｐゴシック" charset="0"/>
                          <a:cs typeface="ＭＳ Ｐゴシック" charset="0"/>
                        </a:rPr>
                        <a:t>Grade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91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546007</a:t>
                      </a:r>
                    </a:p>
                  </a:txBody>
                  <a:tcPr marT="45740" marB="4574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CS1550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A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91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546007</a:t>
                      </a:r>
                    </a:p>
                  </a:txBody>
                  <a:tcPr marT="45740" marB="4574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CS1530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B+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91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546100</a:t>
                      </a:r>
                    </a:p>
                  </a:txBody>
                  <a:tcPr marT="45740" marB="4574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CS1550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B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7476" name="Text Box 300">
            <a:extLst>
              <a:ext uri="{FF2B5EF4-FFF2-40B4-BE49-F238E27FC236}">
                <a16:creationId xmlns:a16="http://schemas.microsoft.com/office/drawing/2014/main" id="{7DDEC311-40E6-47F0-AFD7-99F1F3EC08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800" y="3303588"/>
            <a:ext cx="1828800" cy="430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90000"/>
              </a:lnSpc>
              <a:spcBef>
                <a:spcPct val="50000"/>
              </a:spcBef>
              <a:buFont typeface="Monotype Sorts" pitchFamily="-84" charset="2"/>
              <a:buNone/>
            </a:pPr>
            <a:r>
              <a:rPr lang="en-US" altLang="en-US" b="1" i="1">
                <a:solidFill>
                  <a:srgbClr val="0000FF"/>
                </a:solidFill>
                <a:latin typeface="Arial" panose="020B0604020202020204" pitchFamily="34" charset="0"/>
              </a:rPr>
              <a:t>Students</a:t>
            </a:r>
          </a:p>
        </p:txBody>
      </p:sp>
      <p:sp>
        <p:nvSpPr>
          <p:cNvPr id="17477" name="Text Box 301">
            <a:extLst>
              <a:ext uri="{FF2B5EF4-FFF2-40B4-BE49-F238E27FC236}">
                <a16:creationId xmlns:a16="http://schemas.microsoft.com/office/drawing/2014/main" id="{8155CC31-EA7B-4526-A04E-CE65A9492F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6200" y="3303588"/>
            <a:ext cx="1447800" cy="430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90000"/>
              </a:lnSpc>
              <a:spcBef>
                <a:spcPct val="50000"/>
              </a:spcBef>
              <a:buFont typeface="Monotype Sorts" pitchFamily="-84" charset="2"/>
              <a:buNone/>
            </a:pPr>
            <a:r>
              <a:rPr lang="en-US" altLang="en-US" b="1" i="1">
                <a:solidFill>
                  <a:srgbClr val="0000FF"/>
                </a:solidFill>
                <a:latin typeface="Arial" panose="020B0604020202020204" pitchFamily="34" charset="0"/>
              </a:rPr>
              <a:t>Courses</a:t>
            </a:r>
          </a:p>
        </p:txBody>
      </p:sp>
      <p:sp>
        <p:nvSpPr>
          <p:cNvPr id="17478" name="Text Box 302">
            <a:extLst>
              <a:ext uri="{FF2B5EF4-FFF2-40B4-BE49-F238E27FC236}">
                <a16:creationId xmlns:a16="http://schemas.microsoft.com/office/drawing/2014/main" id="{B1D054AC-4B64-4215-AB49-4CB43516AA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24600" y="3303588"/>
            <a:ext cx="1828800" cy="430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90000"/>
              </a:lnSpc>
              <a:spcBef>
                <a:spcPct val="50000"/>
              </a:spcBef>
              <a:buFont typeface="Monotype Sorts" pitchFamily="-84" charset="2"/>
              <a:buNone/>
            </a:pPr>
            <a:r>
              <a:rPr lang="en-US" altLang="en-US" b="1" i="1">
                <a:solidFill>
                  <a:srgbClr val="0000FF"/>
                </a:solidFill>
                <a:latin typeface="Arial" panose="020B0604020202020204" pitchFamily="34" charset="0"/>
              </a:rPr>
              <a:t>Enrollment</a:t>
            </a:r>
          </a:p>
        </p:txBody>
      </p:sp>
      <p:sp>
        <p:nvSpPr>
          <p:cNvPr id="11" name="Rectangle 3">
            <a:extLst>
              <a:ext uri="{FF2B5EF4-FFF2-40B4-BE49-F238E27FC236}">
                <a16:creationId xmlns:a16="http://schemas.microsoft.com/office/drawing/2014/main" id="{091630CF-206E-471A-8739-354076B427F5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574675" y="4038600"/>
            <a:ext cx="8001000" cy="24003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Clr>
                <a:schemeClr val="tx2"/>
              </a:buClr>
            </a:pPr>
            <a:r>
              <a:rPr lang="en-US" altLang="en-US">
                <a:latin typeface="Tahoma" panose="020B0604030504040204" pitchFamily="34" charset="0"/>
              </a:rPr>
              <a:t>It is the most popular implementation model</a:t>
            </a:r>
          </a:p>
          <a:p>
            <a:pPr lvl="1" eaLnBrk="1" hangingPunct="1">
              <a:lnSpc>
                <a:spcPct val="90000"/>
              </a:lnSpc>
              <a:buClr>
                <a:schemeClr val="tx2"/>
              </a:buClr>
            </a:pPr>
            <a:r>
              <a:rPr lang="en-US" altLang="en-US" sz="2200">
                <a:latin typeface="Tahoma" panose="020B0604030504040204" pitchFamily="34" charset="0"/>
              </a:rPr>
              <a:t>Simplest, most uniform data structures, and is the most formal of all data model</a:t>
            </a:r>
          </a:p>
          <a:p>
            <a:pPr eaLnBrk="1" hangingPunct="1">
              <a:lnSpc>
                <a:spcPct val="80000"/>
              </a:lnSpc>
              <a:buClr>
                <a:schemeClr val="tx2"/>
              </a:buClr>
            </a:pPr>
            <a:endParaRPr lang="en-US" altLang="en-US" sz="1600">
              <a:latin typeface="Tahoma" panose="020B0604030504040204" pitchFamily="34" charset="0"/>
            </a:endParaRPr>
          </a:p>
          <a:p>
            <a:pPr eaLnBrk="1" hangingPunct="1">
              <a:lnSpc>
                <a:spcPct val="90000"/>
              </a:lnSpc>
              <a:buClr>
                <a:schemeClr val="tx2"/>
              </a:buClr>
            </a:pPr>
            <a:r>
              <a:rPr lang="en-US" altLang="en-US">
                <a:latin typeface="Tahoma" panose="020B0604030504040204" pitchFamily="34" charset="0"/>
              </a:rPr>
              <a:t>Both entity types and relationship types are represented by </a:t>
            </a:r>
            <a:r>
              <a:rPr lang="en-US" altLang="en-US" b="1" i="1">
                <a:solidFill>
                  <a:schemeClr val="tx2"/>
                </a:solidFill>
                <a:latin typeface="Tahoma" panose="020B0604030504040204" pitchFamily="34" charset="0"/>
              </a:rPr>
              <a:t>relations</a:t>
            </a:r>
            <a:r>
              <a:rPr lang="en-US" altLang="en-US">
                <a:latin typeface="Tahoma" panose="020B0604030504040204" pitchFamily="34" charset="0"/>
              </a:rPr>
              <a:t>, i.e., </a:t>
            </a:r>
            <a:r>
              <a:rPr lang="en-US" altLang="en-US" b="1">
                <a:latin typeface="Tahoma" panose="020B0604030504040204" pitchFamily="34" charset="0"/>
              </a:rPr>
              <a:t>tables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2">
            <a:extLst>
              <a:ext uri="{FF2B5EF4-FFF2-40B4-BE49-F238E27FC236}">
                <a16:creationId xmlns:a16="http://schemas.microsoft.com/office/drawing/2014/main" id="{2DD1F59D-83ED-4555-AC2F-47D30C2586F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200"/>
              <a:t>The Mathematical Concept of Relation</a:t>
            </a:r>
          </a:p>
        </p:txBody>
      </p:sp>
      <p:sp>
        <p:nvSpPr>
          <p:cNvPr id="90115" name="Rectangle 3" descr="Rectangle: Click to edit Master text styles&#10;Second level&#10;Third level&#10;Fourth level&#10;Fifth level">
            <a:extLst>
              <a:ext uri="{FF2B5EF4-FFF2-40B4-BE49-F238E27FC236}">
                <a16:creationId xmlns:a16="http://schemas.microsoft.com/office/drawing/2014/main" id="{94482455-47D7-474B-BB25-BAED098FF67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143000"/>
            <a:ext cx="8305800" cy="5181600"/>
          </a:xfrm>
        </p:spPr>
        <p:txBody>
          <a:bodyPr/>
          <a:lstStyle/>
          <a:p>
            <a:pPr eaLnBrk="1" hangingPunct="1">
              <a:buClr>
                <a:schemeClr val="tx2"/>
              </a:buClr>
            </a:pPr>
            <a:r>
              <a:rPr lang="en-US" altLang="en-US">
                <a:latin typeface="Tahoma" panose="020B0604030504040204" pitchFamily="34" charset="0"/>
              </a:rPr>
              <a:t>Let D</a:t>
            </a:r>
            <a:r>
              <a:rPr lang="en-US" altLang="en-US" baseline="-25000">
                <a:latin typeface="Tahoma" panose="020B0604030504040204" pitchFamily="34" charset="0"/>
              </a:rPr>
              <a:t>1</a:t>
            </a:r>
            <a:r>
              <a:rPr lang="en-US" altLang="en-US">
                <a:latin typeface="Tahoma" panose="020B0604030504040204" pitchFamily="34" charset="0"/>
              </a:rPr>
              <a:t>, D</a:t>
            </a:r>
            <a:r>
              <a:rPr lang="en-US" altLang="en-US" baseline="-25000">
                <a:latin typeface="Tahoma" panose="020B0604030504040204" pitchFamily="34" charset="0"/>
              </a:rPr>
              <a:t>2</a:t>
            </a:r>
            <a:r>
              <a:rPr lang="en-US" altLang="en-US">
                <a:latin typeface="Tahoma" panose="020B0604030504040204" pitchFamily="34" charset="0"/>
              </a:rPr>
              <a:t>,…, D</a:t>
            </a:r>
            <a:r>
              <a:rPr lang="en-US" altLang="en-US" baseline="-25000">
                <a:latin typeface="Tahoma" panose="020B0604030504040204" pitchFamily="34" charset="0"/>
              </a:rPr>
              <a:t>n</a:t>
            </a:r>
            <a:r>
              <a:rPr lang="en-US" altLang="en-US">
                <a:latin typeface="Tahoma" panose="020B0604030504040204" pitchFamily="34" charset="0"/>
              </a:rPr>
              <a:t> be domains (not necessarily distinct),</a:t>
            </a:r>
            <a:br>
              <a:rPr lang="en-US" altLang="en-US">
                <a:latin typeface="Tahoma" panose="020B0604030504040204" pitchFamily="34" charset="0"/>
              </a:rPr>
            </a:br>
            <a:r>
              <a:rPr lang="en-US" altLang="en-US">
                <a:latin typeface="Tahoma" panose="020B0604030504040204" pitchFamily="34" charset="0"/>
              </a:rPr>
              <a:t>the Cartesian product of these </a:t>
            </a:r>
            <a:r>
              <a:rPr lang="en-US" altLang="en-US" i="1">
                <a:latin typeface="Tahoma" panose="020B0604030504040204" pitchFamily="34" charset="0"/>
              </a:rPr>
              <a:t>n</a:t>
            </a:r>
            <a:r>
              <a:rPr lang="en-US" altLang="en-US">
                <a:latin typeface="Tahoma" panose="020B0604030504040204" pitchFamily="34" charset="0"/>
              </a:rPr>
              <a:t> sets</a:t>
            </a:r>
          </a:p>
          <a:p>
            <a:pPr eaLnBrk="1" hangingPunct="1">
              <a:buClr>
                <a:schemeClr val="tx2"/>
              </a:buClr>
              <a:buFont typeface="Wingdings" panose="05000000000000000000" pitchFamily="2" charset="2"/>
              <a:buNone/>
            </a:pPr>
            <a:r>
              <a:rPr lang="en-US" altLang="en-US">
                <a:latin typeface="Tahoma" panose="020B0604030504040204" pitchFamily="34" charset="0"/>
              </a:rPr>
              <a:t>                         D</a:t>
            </a:r>
            <a:r>
              <a:rPr lang="en-US" altLang="en-US" baseline="-25000">
                <a:latin typeface="Tahoma" panose="020B0604030504040204" pitchFamily="34" charset="0"/>
              </a:rPr>
              <a:t>1</a:t>
            </a:r>
            <a:r>
              <a:rPr lang="el-GR" altLang="en-US">
                <a:latin typeface="Tahoma" panose="020B0604030504040204" pitchFamily="34" charset="0"/>
              </a:rPr>
              <a:t> </a:t>
            </a:r>
            <a:r>
              <a:rPr lang="en-US" altLang="en-US">
                <a:latin typeface="Tahoma" panose="020B0604030504040204" pitchFamily="34" charset="0"/>
              </a:rPr>
              <a:t>x D</a:t>
            </a:r>
            <a:r>
              <a:rPr lang="en-US" altLang="en-US" baseline="-25000">
                <a:latin typeface="Tahoma" panose="020B0604030504040204" pitchFamily="34" charset="0"/>
              </a:rPr>
              <a:t>2</a:t>
            </a:r>
            <a:r>
              <a:rPr lang="en-US" altLang="en-US">
                <a:latin typeface="Tahoma" panose="020B0604030504040204" pitchFamily="34" charset="0"/>
              </a:rPr>
              <a:t> </a:t>
            </a:r>
            <a:r>
              <a:rPr lang="en-US" altLang="en-US" sz="2200">
                <a:latin typeface="Tahoma" panose="020B0604030504040204" pitchFamily="34" charset="0"/>
                <a:sym typeface="Symbol" panose="05050102010706020507" pitchFamily="18" charset="2"/>
              </a:rPr>
              <a:t>x</a:t>
            </a:r>
            <a:r>
              <a:rPr lang="en-US" altLang="en-US">
                <a:latin typeface="Tahoma" panose="020B0604030504040204" pitchFamily="34" charset="0"/>
              </a:rPr>
              <a:t> …</a:t>
            </a:r>
            <a:r>
              <a:rPr lang="el-GR" altLang="en-US">
                <a:latin typeface="Tahoma" panose="020B0604030504040204" pitchFamily="34" charset="0"/>
              </a:rPr>
              <a:t> </a:t>
            </a:r>
            <a:r>
              <a:rPr lang="en-US" altLang="en-US" sz="2200">
                <a:latin typeface="Tahoma" panose="020B0604030504040204" pitchFamily="34" charset="0"/>
                <a:sym typeface="Symbol" panose="05050102010706020507" pitchFamily="18" charset="2"/>
              </a:rPr>
              <a:t>x</a:t>
            </a:r>
            <a:r>
              <a:rPr lang="en-US" altLang="en-US">
                <a:latin typeface="Tahoma" panose="020B0604030504040204" pitchFamily="34" charset="0"/>
              </a:rPr>
              <a:t> D</a:t>
            </a:r>
            <a:r>
              <a:rPr lang="en-US" altLang="en-US" baseline="-25000">
                <a:latin typeface="Tahoma" panose="020B0604030504040204" pitchFamily="34" charset="0"/>
              </a:rPr>
              <a:t>n</a:t>
            </a:r>
          </a:p>
          <a:p>
            <a:pPr eaLnBrk="1" hangingPunct="1">
              <a:buClr>
                <a:schemeClr val="tx2"/>
              </a:buClr>
              <a:buFont typeface="Wingdings" panose="05000000000000000000" pitchFamily="2" charset="2"/>
              <a:buNone/>
            </a:pPr>
            <a:r>
              <a:rPr lang="en-US" altLang="en-US" baseline="-25000">
                <a:latin typeface="Tahoma" panose="020B0604030504040204" pitchFamily="34" charset="0"/>
              </a:rPr>
              <a:t>      </a:t>
            </a:r>
            <a:r>
              <a:rPr lang="en-US" altLang="en-US">
                <a:latin typeface="Tahoma" panose="020B0604030504040204" pitchFamily="34" charset="0"/>
              </a:rPr>
              <a:t>is the set of all possible ordered n-tuples</a:t>
            </a:r>
          </a:p>
          <a:p>
            <a:pPr eaLnBrk="1" hangingPunct="1">
              <a:buClr>
                <a:schemeClr val="tx2"/>
              </a:buClr>
              <a:buFont typeface="Wingdings" panose="05000000000000000000" pitchFamily="2" charset="2"/>
              <a:buNone/>
            </a:pPr>
            <a:r>
              <a:rPr lang="en-US" altLang="en-US">
                <a:latin typeface="Tahoma" panose="020B0604030504040204" pitchFamily="34" charset="0"/>
              </a:rPr>
              <a:t>       (v</a:t>
            </a:r>
            <a:r>
              <a:rPr lang="en-US" altLang="en-US" baseline="-25000">
                <a:latin typeface="Tahoma" panose="020B0604030504040204" pitchFamily="34" charset="0"/>
              </a:rPr>
              <a:t>1</a:t>
            </a:r>
            <a:r>
              <a:rPr lang="en-US" altLang="en-US">
                <a:latin typeface="Tahoma" panose="020B0604030504040204" pitchFamily="34" charset="0"/>
              </a:rPr>
              <a:t>, v</a:t>
            </a:r>
            <a:r>
              <a:rPr lang="en-US" altLang="en-US" baseline="-25000">
                <a:latin typeface="Tahoma" panose="020B0604030504040204" pitchFamily="34" charset="0"/>
              </a:rPr>
              <a:t>2</a:t>
            </a:r>
            <a:r>
              <a:rPr lang="en-US" altLang="en-US">
                <a:latin typeface="Tahoma" panose="020B0604030504040204" pitchFamily="34" charset="0"/>
              </a:rPr>
              <a:t>,…, v</a:t>
            </a:r>
            <a:r>
              <a:rPr lang="en-US" altLang="en-US" baseline="-25000">
                <a:latin typeface="Tahoma" panose="020B0604030504040204" pitchFamily="34" charset="0"/>
              </a:rPr>
              <a:t>n </a:t>
            </a:r>
            <a:r>
              <a:rPr lang="en-US" altLang="en-US">
                <a:latin typeface="Tahoma" panose="020B0604030504040204" pitchFamily="34" charset="0"/>
              </a:rPr>
              <a:t>) such that  v</a:t>
            </a:r>
            <a:r>
              <a:rPr lang="en-US" altLang="en-US" baseline="-25000">
                <a:latin typeface="Tahoma" panose="020B0604030504040204" pitchFamily="34" charset="0"/>
              </a:rPr>
              <a:t>1</a:t>
            </a:r>
            <a:r>
              <a:rPr lang="en-US" altLang="en-US">
                <a:latin typeface="Tahoma" panose="020B0604030504040204" pitchFamily="34" charset="0"/>
                <a:sym typeface="Symbol" panose="05050102010706020507" pitchFamily="18" charset="2"/>
              </a:rPr>
              <a:t></a:t>
            </a:r>
            <a:r>
              <a:rPr lang="en-US" altLang="en-US">
                <a:latin typeface="Tahoma" panose="020B0604030504040204" pitchFamily="34" charset="0"/>
              </a:rPr>
              <a:t>D</a:t>
            </a:r>
            <a:r>
              <a:rPr lang="en-US" altLang="en-US" baseline="-25000">
                <a:latin typeface="Tahoma" panose="020B0604030504040204" pitchFamily="34" charset="0"/>
              </a:rPr>
              <a:t>1</a:t>
            </a:r>
            <a:r>
              <a:rPr lang="en-US" altLang="en-US">
                <a:latin typeface="Tahoma" panose="020B0604030504040204" pitchFamily="34" charset="0"/>
              </a:rPr>
              <a:t>, v</a:t>
            </a:r>
            <a:r>
              <a:rPr lang="en-US" altLang="en-US" baseline="-25000">
                <a:latin typeface="Tahoma" panose="020B0604030504040204" pitchFamily="34" charset="0"/>
              </a:rPr>
              <a:t>2</a:t>
            </a:r>
            <a:r>
              <a:rPr lang="en-US" altLang="en-US">
                <a:latin typeface="Tahoma" panose="020B0604030504040204" pitchFamily="34" charset="0"/>
                <a:sym typeface="Symbol" panose="05050102010706020507" pitchFamily="18" charset="2"/>
              </a:rPr>
              <a:t></a:t>
            </a:r>
            <a:r>
              <a:rPr lang="en-US" altLang="en-US">
                <a:latin typeface="Tahoma" panose="020B0604030504040204" pitchFamily="34" charset="0"/>
              </a:rPr>
              <a:t>D</a:t>
            </a:r>
            <a:r>
              <a:rPr lang="en-US" altLang="en-US" baseline="-25000">
                <a:latin typeface="Tahoma" panose="020B0604030504040204" pitchFamily="34" charset="0"/>
              </a:rPr>
              <a:t>2</a:t>
            </a:r>
            <a:r>
              <a:rPr lang="en-US" altLang="en-US">
                <a:latin typeface="Tahoma" panose="020B0604030504040204" pitchFamily="34" charset="0"/>
              </a:rPr>
              <a:t>, …, v</a:t>
            </a:r>
            <a:r>
              <a:rPr lang="en-US" altLang="en-US" baseline="-25000">
                <a:latin typeface="Tahoma" panose="020B0604030504040204" pitchFamily="34" charset="0"/>
              </a:rPr>
              <a:t>n</a:t>
            </a:r>
            <a:r>
              <a:rPr lang="en-US" altLang="en-US">
                <a:latin typeface="Tahoma" panose="020B0604030504040204" pitchFamily="34" charset="0"/>
                <a:sym typeface="Symbol" panose="05050102010706020507" pitchFamily="18" charset="2"/>
              </a:rPr>
              <a:t></a:t>
            </a:r>
            <a:r>
              <a:rPr lang="en-US" altLang="en-US">
                <a:latin typeface="Tahoma" panose="020B0604030504040204" pitchFamily="34" charset="0"/>
              </a:rPr>
              <a:t>D</a:t>
            </a:r>
            <a:r>
              <a:rPr lang="en-US" altLang="en-US" baseline="-25000">
                <a:latin typeface="Tahoma" panose="020B0604030504040204" pitchFamily="34" charset="0"/>
              </a:rPr>
              <a:t>n</a:t>
            </a:r>
            <a:endParaRPr lang="en-US" altLang="en-US">
              <a:latin typeface="Tahoma" panose="020B0604030504040204" pitchFamily="34" charset="0"/>
            </a:endParaRPr>
          </a:p>
          <a:p>
            <a:pPr eaLnBrk="1" hangingPunct="1">
              <a:buClr>
                <a:schemeClr val="tx2"/>
              </a:buClr>
            </a:pPr>
            <a:endParaRPr lang="en-US" altLang="en-US" sz="1200">
              <a:latin typeface="Tahoma" panose="020B0604030504040204" pitchFamily="34" charset="0"/>
            </a:endParaRPr>
          </a:p>
          <a:p>
            <a:pPr eaLnBrk="1" hangingPunct="1">
              <a:buClr>
                <a:schemeClr val="tx2"/>
              </a:buClr>
            </a:pPr>
            <a:r>
              <a:rPr lang="en-US" altLang="en-US">
                <a:latin typeface="Tahoma" panose="020B0604030504040204" pitchFamily="34" charset="0"/>
              </a:rPr>
              <a:t>E.g., let D</a:t>
            </a:r>
            <a:r>
              <a:rPr lang="en-US" altLang="en-US" baseline="-25000">
                <a:latin typeface="Tahoma" panose="020B0604030504040204" pitchFamily="34" charset="0"/>
              </a:rPr>
              <a:t>1</a:t>
            </a:r>
            <a:r>
              <a:rPr lang="en-US" altLang="en-US">
                <a:latin typeface="Tahoma" panose="020B0604030504040204" pitchFamily="34" charset="0"/>
              </a:rPr>
              <a:t>= {</a:t>
            </a:r>
            <a:r>
              <a:rPr lang="en-US" altLang="en-US">
                <a:solidFill>
                  <a:srgbClr val="0000FF"/>
                </a:solidFill>
                <a:latin typeface="Tahoma" panose="020B0604030504040204" pitchFamily="34" charset="0"/>
              </a:rPr>
              <a:t>Nick, Susan</a:t>
            </a:r>
            <a:r>
              <a:rPr lang="en-US" altLang="en-US">
                <a:latin typeface="Tahoma" panose="020B0604030504040204" pitchFamily="34" charset="0"/>
              </a:rPr>
              <a:t>} and D</a:t>
            </a:r>
            <a:r>
              <a:rPr lang="en-US" altLang="en-US" baseline="-25000">
                <a:latin typeface="Tahoma" panose="020B0604030504040204" pitchFamily="34" charset="0"/>
              </a:rPr>
              <a:t>2</a:t>
            </a:r>
            <a:r>
              <a:rPr lang="en-US" altLang="en-US">
                <a:latin typeface="Tahoma" panose="020B0604030504040204" pitchFamily="34" charset="0"/>
              </a:rPr>
              <a:t>= {</a:t>
            </a:r>
            <a:r>
              <a:rPr lang="en-US" altLang="en-US">
                <a:solidFill>
                  <a:srgbClr val="00877B"/>
                </a:solidFill>
                <a:latin typeface="Tahoma" panose="020B0604030504040204" pitchFamily="34" charset="0"/>
              </a:rPr>
              <a:t>BS, MS, PhD</a:t>
            </a:r>
            <a:r>
              <a:rPr lang="en-US" altLang="en-US">
                <a:latin typeface="Tahoma" panose="020B0604030504040204" pitchFamily="34" charset="0"/>
              </a:rPr>
              <a:t>}</a:t>
            </a:r>
          </a:p>
          <a:p>
            <a:pPr eaLnBrk="1" hangingPunct="1">
              <a:lnSpc>
                <a:spcPct val="110000"/>
              </a:lnSpc>
              <a:buClr>
                <a:schemeClr val="tx2"/>
              </a:buClr>
              <a:buFont typeface="Wingdings" panose="05000000000000000000" pitchFamily="2" charset="2"/>
              <a:buNone/>
            </a:pPr>
            <a:r>
              <a:rPr lang="en-US" altLang="en-US">
                <a:latin typeface="Tahoma" panose="020B0604030504040204" pitchFamily="34" charset="0"/>
              </a:rPr>
              <a:t>   D</a:t>
            </a:r>
            <a:r>
              <a:rPr lang="en-US" altLang="en-US" baseline="-25000">
                <a:latin typeface="Tahoma" panose="020B0604030504040204" pitchFamily="34" charset="0"/>
              </a:rPr>
              <a:t>1</a:t>
            </a:r>
            <a:r>
              <a:rPr lang="en-US" altLang="en-US">
                <a:latin typeface="Tahoma" panose="020B0604030504040204" pitchFamily="34" charset="0"/>
              </a:rPr>
              <a:t> </a:t>
            </a:r>
            <a:r>
              <a:rPr lang="en-US" altLang="en-US">
                <a:latin typeface="Tahoma" panose="020B0604030504040204" pitchFamily="34" charset="0"/>
                <a:sym typeface="Symbol" panose="05050102010706020507" pitchFamily="18" charset="2"/>
              </a:rPr>
              <a:t>x </a:t>
            </a:r>
            <a:r>
              <a:rPr lang="en-US" altLang="en-US">
                <a:latin typeface="Tahoma" panose="020B0604030504040204" pitchFamily="34" charset="0"/>
              </a:rPr>
              <a:t>D</a:t>
            </a:r>
            <a:r>
              <a:rPr lang="en-US" altLang="en-US" baseline="-25000">
                <a:latin typeface="Tahoma" panose="020B0604030504040204" pitchFamily="34" charset="0"/>
              </a:rPr>
              <a:t>2</a:t>
            </a:r>
            <a:r>
              <a:rPr lang="en-US" altLang="en-US">
                <a:latin typeface="Tahoma" panose="020B0604030504040204" pitchFamily="34" charset="0"/>
              </a:rPr>
              <a:t> = {(</a:t>
            </a:r>
            <a:r>
              <a:rPr lang="en-US" altLang="en-US">
                <a:solidFill>
                  <a:srgbClr val="0000FF"/>
                </a:solidFill>
                <a:latin typeface="Tahoma" panose="020B0604030504040204" pitchFamily="34" charset="0"/>
              </a:rPr>
              <a:t>Nick</a:t>
            </a:r>
            <a:r>
              <a:rPr lang="en-US" altLang="en-US">
                <a:latin typeface="Tahoma" panose="020B0604030504040204" pitchFamily="34" charset="0"/>
              </a:rPr>
              <a:t>, </a:t>
            </a:r>
            <a:r>
              <a:rPr lang="en-US" altLang="en-US">
                <a:solidFill>
                  <a:srgbClr val="00877B"/>
                </a:solidFill>
                <a:latin typeface="Tahoma" panose="020B0604030504040204" pitchFamily="34" charset="0"/>
              </a:rPr>
              <a:t>BS</a:t>
            </a:r>
            <a:r>
              <a:rPr lang="en-US" altLang="en-US">
                <a:latin typeface="Tahoma" panose="020B0604030504040204" pitchFamily="34" charset="0"/>
              </a:rPr>
              <a:t>), (</a:t>
            </a:r>
            <a:r>
              <a:rPr lang="en-US" altLang="en-US">
                <a:solidFill>
                  <a:srgbClr val="0000FF"/>
                </a:solidFill>
                <a:latin typeface="Tahoma" panose="020B0604030504040204" pitchFamily="34" charset="0"/>
              </a:rPr>
              <a:t>Nick</a:t>
            </a:r>
            <a:r>
              <a:rPr lang="en-US" altLang="en-US">
                <a:latin typeface="Tahoma" panose="020B0604030504040204" pitchFamily="34" charset="0"/>
              </a:rPr>
              <a:t>, </a:t>
            </a:r>
            <a:r>
              <a:rPr lang="en-US" altLang="en-US">
                <a:solidFill>
                  <a:srgbClr val="00877B"/>
                </a:solidFill>
                <a:latin typeface="Tahoma" panose="020B0604030504040204" pitchFamily="34" charset="0"/>
              </a:rPr>
              <a:t>MS</a:t>
            </a:r>
            <a:r>
              <a:rPr lang="en-US" altLang="en-US">
                <a:latin typeface="Tahoma" panose="020B0604030504040204" pitchFamily="34" charset="0"/>
              </a:rPr>
              <a:t>), (</a:t>
            </a:r>
            <a:r>
              <a:rPr lang="en-US" altLang="en-US">
                <a:solidFill>
                  <a:srgbClr val="0000FF"/>
                </a:solidFill>
                <a:latin typeface="Tahoma" panose="020B0604030504040204" pitchFamily="34" charset="0"/>
              </a:rPr>
              <a:t>Nick</a:t>
            </a:r>
            <a:r>
              <a:rPr lang="en-US" altLang="en-US">
                <a:latin typeface="Tahoma" panose="020B0604030504040204" pitchFamily="34" charset="0"/>
              </a:rPr>
              <a:t>, </a:t>
            </a:r>
            <a:r>
              <a:rPr lang="en-US" altLang="en-US">
                <a:solidFill>
                  <a:srgbClr val="00877B"/>
                </a:solidFill>
                <a:latin typeface="Tahoma" panose="020B0604030504040204" pitchFamily="34" charset="0"/>
              </a:rPr>
              <a:t>PhD</a:t>
            </a:r>
            <a:r>
              <a:rPr lang="en-US" altLang="en-US">
                <a:latin typeface="Tahoma" panose="020B0604030504040204" pitchFamily="34" charset="0"/>
              </a:rPr>
              <a:t>),</a:t>
            </a:r>
            <a:br>
              <a:rPr lang="en-US" altLang="en-US">
                <a:latin typeface="Tahoma" panose="020B0604030504040204" pitchFamily="34" charset="0"/>
              </a:rPr>
            </a:br>
            <a:r>
              <a:rPr lang="en-US" altLang="en-US">
                <a:latin typeface="Tahoma" panose="020B0604030504040204" pitchFamily="34" charset="0"/>
              </a:rPr>
              <a:t>                (</a:t>
            </a:r>
            <a:r>
              <a:rPr lang="en-US" altLang="en-US">
                <a:solidFill>
                  <a:srgbClr val="0000FF"/>
                </a:solidFill>
                <a:latin typeface="Tahoma" panose="020B0604030504040204" pitchFamily="34" charset="0"/>
              </a:rPr>
              <a:t>Susan</a:t>
            </a:r>
            <a:r>
              <a:rPr lang="en-US" altLang="en-US">
                <a:latin typeface="Tahoma" panose="020B0604030504040204" pitchFamily="34" charset="0"/>
              </a:rPr>
              <a:t>, </a:t>
            </a:r>
            <a:r>
              <a:rPr lang="en-US" altLang="en-US">
                <a:solidFill>
                  <a:srgbClr val="00877B"/>
                </a:solidFill>
                <a:latin typeface="Tahoma" panose="020B0604030504040204" pitchFamily="34" charset="0"/>
              </a:rPr>
              <a:t>BS</a:t>
            </a:r>
            <a:r>
              <a:rPr lang="en-US" altLang="en-US">
                <a:latin typeface="Tahoma" panose="020B0604030504040204" pitchFamily="34" charset="0"/>
              </a:rPr>
              <a:t>), (</a:t>
            </a:r>
            <a:r>
              <a:rPr lang="en-US" altLang="en-US">
                <a:solidFill>
                  <a:srgbClr val="0000FF"/>
                </a:solidFill>
                <a:latin typeface="Tahoma" panose="020B0604030504040204" pitchFamily="34" charset="0"/>
              </a:rPr>
              <a:t>Susan</a:t>
            </a:r>
            <a:r>
              <a:rPr lang="en-US" altLang="en-US">
                <a:latin typeface="Tahoma" panose="020B0604030504040204" pitchFamily="34" charset="0"/>
              </a:rPr>
              <a:t>, </a:t>
            </a:r>
            <a:r>
              <a:rPr lang="en-US" altLang="en-US">
                <a:solidFill>
                  <a:srgbClr val="00877B"/>
                </a:solidFill>
                <a:latin typeface="Tahoma" panose="020B0604030504040204" pitchFamily="34" charset="0"/>
              </a:rPr>
              <a:t>MS</a:t>
            </a:r>
            <a:r>
              <a:rPr lang="en-US" altLang="en-US">
                <a:latin typeface="Tahoma" panose="020B0604030504040204" pitchFamily="34" charset="0"/>
              </a:rPr>
              <a:t>), (</a:t>
            </a:r>
            <a:r>
              <a:rPr lang="en-US" altLang="en-US">
                <a:solidFill>
                  <a:srgbClr val="0000FF"/>
                </a:solidFill>
                <a:latin typeface="Tahoma" panose="020B0604030504040204" pitchFamily="34" charset="0"/>
              </a:rPr>
              <a:t>Susan</a:t>
            </a:r>
            <a:r>
              <a:rPr lang="en-US" altLang="en-US">
                <a:latin typeface="Tahoma" panose="020B0604030504040204" pitchFamily="34" charset="0"/>
              </a:rPr>
              <a:t>, </a:t>
            </a:r>
            <a:r>
              <a:rPr lang="en-US" altLang="en-US">
                <a:solidFill>
                  <a:srgbClr val="00877B"/>
                </a:solidFill>
                <a:latin typeface="Tahoma" panose="020B0604030504040204" pitchFamily="34" charset="0"/>
              </a:rPr>
              <a:t>PhD</a:t>
            </a:r>
            <a:r>
              <a:rPr lang="en-US" altLang="en-US">
                <a:latin typeface="Tahoma" panose="020B0604030504040204" pitchFamily="34" charset="0"/>
              </a:rPr>
              <a:t>)}</a:t>
            </a:r>
          </a:p>
          <a:p>
            <a:pPr eaLnBrk="1" hangingPunct="1">
              <a:lnSpc>
                <a:spcPct val="70000"/>
              </a:lnSpc>
              <a:buClr>
                <a:schemeClr val="tx2"/>
              </a:buClr>
              <a:buFont typeface="Wingdings" panose="05000000000000000000" pitchFamily="2" charset="2"/>
              <a:buNone/>
            </a:pPr>
            <a:endParaRPr lang="en-US" altLang="en-US" sz="1600">
              <a:latin typeface="Tahoma" panose="020B0604030504040204" pitchFamily="34" charset="0"/>
            </a:endParaRPr>
          </a:p>
          <a:p>
            <a:pPr eaLnBrk="1" hangingPunct="1">
              <a:buClr>
                <a:schemeClr val="tx2"/>
              </a:buClr>
            </a:pPr>
            <a:r>
              <a:rPr lang="el-GR" altLang="en-US">
                <a:latin typeface="Lucida Grande" pitchFamily="-84" charset="0"/>
              </a:rPr>
              <a:t>Α</a:t>
            </a:r>
            <a:r>
              <a:rPr lang="el-GR" altLang="en-US">
                <a:latin typeface="Tahoma" panose="020B0604030504040204" pitchFamily="34" charset="0"/>
              </a:rPr>
              <a:t> </a:t>
            </a:r>
            <a:r>
              <a:rPr lang="en-US" altLang="en-US">
                <a:latin typeface="Tahoma" panose="020B0604030504040204" pitchFamily="34" charset="0"/>
              </a:rPr>
              <a:t>relation is any subset of the Cartesian product</a:t>
            </a:r>
          </a:p>
          <a:p>
            <a:pPr lvl="1" eaLnBrk="1" hangingPunct="1">
              <a:buClr>
                <a:schemeClr val="tx2"/>
              </a:buClr>
            </a:pPr>
            <a:r>
              <a:rPr lang="en-US" altLang="en-US" sz="2200">
                <a:latin typeface="Tahoma" panose="020B0604030504040204" pitchFamily="34" charset="0"/>
              </a:rPr>
              <a:t>R</a:t>
            </a:r>
            <a:r>
              <a:rPr lang="en-US" altLang="en-US" sz="2200" baseline="-25000">
                <a:latin typeface="Tahoma" panose="020B0604030504040204" pitchFamily="34" charset="0"/>
              </a:rPr>
              <a:t>1</a:t>
            </a:r>
            <a:r>
              <a:rPr lang="en-US" altLang="en-US" sz="2200">
                <a:latin typeface="Tahoma" panose="020B0604030504040204" pitchFamily="34" charset="0"/>
              </a:rPr>
              <a:t>= {(</a:t>
            </a:r>
            <a:r>
              <a:rPr lang="en-US" altLang="en-US" sz="2200">
                <a:solidFill>
                  <a:srgbClr val="0000FF"/>
                </a:solidFill>
                <a:latin typeface="Tahoma" panose="020B0604030504040204" pitchFamily="34" charset="0"/>
              </a:rPr>
              <a:t>Nick</a:t>
            </a:r>
            <a:r>
              <a:rPr lang="en-US" altLang="en-US" sz="2200">
                <a:latin typeface="Tahoma" panose="020B0604030504040204" pitchFamily="34" charset="0"/>
              </a:rPr>
              <a:t>, </a:t>
            </a:r>
            <a:r>
              <a:rPr lang="en-US" altLang="en-US" sz="2200">
                <a:solidFill>
                  <a:srgbClr val="00877B"/>
                </a:solidFill>
                <a:latin typeface="Tahoma" panose="020B0604030504040204" pitchFamily="34" charset="0"/>
              </a:rPr>
              <a:t>BS</a:t>
            </a:r>
            <a:r>
              <a:rPr lang="en-US" altLang="en-US" sz="2200">
                <a:latin typeface="Tahoma" panose="020B0604030504040204" pitchFamily="34" charset="0"/>
              </a:rPr>
              <a:t>),(</a:t>
            </a:r>
            <a:r>
              <a:rPr lang="en-US" altLang="en-US" sz="2200">
                <a:solidFill>
                  <a:srgbClr val="0000FF"/>
                </a:solidFill>
                <a:latin typeface="Tahoma" panose="020B0604030504040204" pitchFamily="34" charset="0"/>
              </a:rPr>
              <a:t>Nick</a:t>
            </a:r>
            <a:r>
              <a:rPr lang="en-US" altLang="en-US" sz="2200">
                <a:latin typeface="Tahoma" panose="020B0604030504040204" pitchFamily="34" charset="0"/>
              </a:rPr>
              <a:t>, </a:t>
            </a:r>
            <a:r>
              <a:rPr lang="en-US" altLang="en-US" sz="2200">
                <a:solidFill>
                  <a:srgbClr val="00877B"/>
                </a:solidFill>
                <a:latin typeface="Tahoma" panose="020B0604030504040204" pitchFamily="34" charset="0"/>
              </a:rPr>
              <a:t>MS</a:t>
            </a:r>
            <a:r>
              <a:rPr lang="en-US" altLang="en-US" sz="2200">
                <a:latin typeface="Tahoma" panose="020B0604030504040204" pitchFamily="34" charset="0"/>
              </a:rPr>
              <a:t>), (</a:t>
            </a:r>
            <a:r>
              <a:rPr lang="en-US" altLang="en-US" sz="2200">
                <a:solidFill>
                  <a:srgbClr val="0000FF"/>
                </a:solidFill>
                <a:latin typeface="Tahoma" panose="020B0604030504040204" pitchFamily="34" charset="0"/>
              </a:rPr>
              <a:t>Susan</a:t>
            </a:r>
            <a:r>
              <a:rPr lang="en-US" altLang="en-US" sz="2200">
                <a:latin typeface="Tahoma" panose="020B0604030504040204" pitchFamily="34" charset="0"/>
              </a:rPr>
              <a:t>, </a:t>
            </a:r>
            <a:r>
              <a:rPr lang="en-US" altLang="en-US" sz="2200">
                <a:solidFill>
                  <a:srgbClr val="00877B"/>
                </a:solidFill>
                <a:latin typeface="Tahoma" panose="020B0604030504040204" pitchFamily="34" charset="0"/>
              </a:rPr>
              <a:t>BS</a:t>
            </a:r>
            <a:r>
              <a:rPr lang="en-US" altLang="en-US" sz="2200">
                <a:latin typeface="Tahoma" panose="020B0604030504040204" pitchFamily="34" charset="0"/>
              </a:rPr>
              <a:t>), (</a:t>
            </a:r>
            <a:r>
              <a:rPr lang="en-US" altLang="en-US" sz="2200">
                <a:solidFill>
                  <a:srgbClr val="0000FF"/>
                </a:solidFill>
                <a:latin typeface="Tahoma" panose="020B0604030504040204" pitchFamily="34" charset="0"/>
              </a:rPr>
              <a:t>Susan</a:t>
            </a:r>
            <a:r>
              <a:rPr lang="en-US" altLang="en-US" sz="2200">
                <a:latin typeface="Tahoma" panose="020B0604030504040204" pitchFamily="34" charset="0"/>
              </a:rPr>
              <a:t>, </a:t>
            </a:r>
            <a:r>
              <a:rPr lang="en-US" altLang="en-US" sz="2200">
                <a:solidFill>
                  <a:srgbClr val="00877B"/>
                </a:solidFill>
                <a:latin typeface="Tahoma" panose="020B0604030504040204" pitchFamily="34" charset="0"/>
              </a:rPr>
              <a:t>PhD</a:t>
            </a:r>
            <a:r>
              <a:rPr lang="en-US" altLang="en-US" sz="2200">
                <a:latin typeface="Tahoma" panose="020B0604030504040204" pitchFamily="34" charset="0"/>
              </a:rPr>
              <a:t>)}</a:t>
            </a:r>
          </a:p>
          <a:p>
            <a:pPr lvl="1" eaLnBrk="1" hangingPunct="1">
              <a:buClr>
                <a:schemeClr val="tx2"/>
              </a:buClr>
            </a:pPr>
            <a:r>
              <a:rPr lang="en-US" altLang="en-US" sz="2200">
                <a:latin typeface="Tahoma" panose="020B0604030504040204" pitchFamily="34" charset="0"/>
              </a:rPr>
              <a:t>R</a:t>
            </a:r>
            <a:r>
              <a:rPr lang="en-US" altLang="en-US" sz="2200" baseline="-25000">
                <a:latin typeface="Tahoma" panose="020B0604030504040204" pitchFamily="34" charset="0"/>
              </a:rPr>
              <a:t>2</a:t>
            </a:r>
            <a:r>
              <a:rPr lang="en-US" altLang="en-US" sz="2200">
                <a:latin typeface="Tahoma" panose="020B0604030504040204" pitchFamily="34" charset="0"/>
              </a:rPr>
              <a:t>= {}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0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0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01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01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01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01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01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01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01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01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01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01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901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901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901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901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9011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9011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115" grpId="0" build="p" bldLvl="2" autoUpdateAnimBg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>
            <a:extLst>
              <a:ext uri="{FF2B5EF4-FFF2-40B4-BE49-F238E27FC236}">
                <a16:creationId xmlns:a16="http://schemas.microsoft.com/office/drawing/2014/main" id="{C2FFFC34-A82B-4592-8D66-7EBC01D092A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Two Notations</a:t>
            </a:r>
          </a:p>
        </p:txBody>
      </p:sp>
      <p:sp>
        <p:nvSpPr>
          <p:cNvPr id="92163" name="Rectangle 3" descr="Rectangle: Click to edit Master text styles&#10;Second level&#10;Third level&#10;Fourth level&#10;Fifth level">
            <a:extLst>
              <a:ext uri="{FF2B5EF4-FFF2-40B4-BE49-F238E27FC236}">
                <a16:creationId xmlns:a16="http://schemas.microsoft.com/office/drawing/2014/main" id="{177D380B-FF50-4CD3-BF75-1C58F770333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8200" y="1295400"/>
            <a:ext cx="7772400" cy="5105400"/>
          </a:xfrm>
        </p:spPr>
        <p:txBody>
          <a:bodyPr/>
          <a:lstStyle/>
          <a:p>
            <a:pPr eaLnBrk="1" hangingPunct="1"/>
            <a:r>
              <a:rPr lang="en-US" altLang="en-US">
                <a:latin typeface="Tahoma" panose="020B0604030504040204" pitchFamily="34" charset="0"/>
              </a:rPr>
              <a:t>Relation schema R is denoted by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>
                <a:latin typeface="Tahoma" panose="020B0604030504040204" pitchFamily="34" charset="0"/>
              </a:rPr>
              <a:t>    </a:t>
            </a:r>
            <a:r>
              <a:rPr lang="en-US" altLang="en-US">
                <a:solidFill>
                  <a:schemeClr val="accent1"/>
                </a:solidFill>
                <a:latin typeface="Tahoma" panose="020B0604030504040204" pitchFamily="34" charset="0"/>
              </a:rPr>
              <a:t>R = {A</a:t>
            </a:r>
            <a:r>
              <a:rPr lang="en-US" altLang="en-US" baseline="-25000">
                <a:solidFill>
                  <a:schemeClr val="accent1"/>
                </a:solidFill>
                <a:latin typeface="Tahoma" panose="020B0604030504040204" pitchFamily="34" charset="0"/>
              </a:rPr>
              <a:t>1</a:t>
            </a:r>
            <a:r>
              <a:rPr lang="en-US" altLang="en-US">
                <a:solidFill>
                  <a:schemeClr val="accent1"/>
                </a:solidFill>
                <a:latin typeface="Tahoma" panose="020B0604030504040204" pitchFamily="34" charset="0"/>
              </a:rPr>
              <a:t>:D</a:t>
            </a:r>
            <a:r>
              <a:rPr lang="en-US" altLang="en-US" baseline="-25000">
                <a:solidFill>
                  <a:schemeClr val="accent1"/>
                </a:solidFill>
                <a:latin typeface="Tahoma" panose="020B0604030504040204" pitchFamily="34" charset="0"/>
              </a:rPr>
              <a:t>1</a:t>
            </a:r>
            <a:r>
              <a:rPr lang="en-US" altLang="en-US">
                <a:solidFill>
                  <a:schemeClr val="accent1"/>
                </a:solidFill>
                <a:latin typeface="Tahoma" panose="020B0604030504040204" pitchFamily="34" charset="0"/>
              </a:rPr>
              <a:t>, A</a:t>
            </a:r>
            <a:r>
              <a:rPr lang="en-US" altLang="en-US" baseline="-25000">
                <a:solidFill>
                  <a:schemeClr val="accent1"/>
                </a:solidFill>
                <a:latin typeface="Tahoma" panose="020B0604030504040204" pitchFamily="34" charset="0"/>
              </a:rPr>
              <a:t>2</a:t>
            </a:r>
            <a:r>
              <a:rPr lang="en-US" altLang="en-US">
                <a:solidFill>
                  <a:schemeClr val="accent1"/>
                </a:solidFill>
                <a:latin typeface="Tahoma" panose="020B0604030504040204" pitchFamily="34" charset="0"/>
              </a:rPr>
              <a:t>:D</a:t>
            </a:r>
            <a:r>
              <a:rPr lang="en-US" altLang="en-US" baseline="-25000">
                <a:solidFill>
                  <a:schemeClr val="accent1"/>
                </a:solidFill>
                <a:latin typeface="Tahoma" panose="020B0604030504040204" pitchFamily="34" charset="0"/>
              </a:rPr>
              <a:t>2</a:t>
            </a:r>
            <a:r>
              <a:rPr lang="en-US" altLang="en-US">
                <a:solidFill>
                  <a:schemeClr val="accent1"/>
                </a:solidFill>
                <a:latin typeface="Tahoma" panose="020B0604030504040204" pitchFamily="34" charset="0"/>
              </a:rPr>
              <a:t>,..., A</a:t>
            </a:r>
            <a:r>
              <a:rPr lang="en-US" altLang="en-US" baseline="-25000">
                <a:solidFill>
                  <a:schemeClr val="accent1"/>
                </a:solidFill>
                <a:latin typeface="Tahoma" panose="020B0604030504040204" pitchFamily="34" charset="0"/>
              </a:rPr>
              <a:t>n</a:t>
            </a:r>
            <a:r>
              <a:rPr lang="en-US" altLang="en-US">
                <a:solidFill>
                  <a:schemeClr val="accent1"/>
                </a:solidFill>
                <a:latin typeface="Tahoma" panose="020B0604030504040204" pitchFamily="34" charset="0"/>
              </a:rPr>
              <a:t>:D</a:t>
            </a:r>
            <a:r>
              <a:rPr lang="en-US" altLang="en-US" baseline="-25000">
                <a:solidFill>
                  <a:schemeClr val="accent1"/>
                </a:solidFill>
                <a:latin typeface="Tahoma" panose="020B0604030504040204" pitchFamily="34" charset="0"/>
              </a:rPr>
              <a:t>n</a:t>
            </a:r>
            <a:r>
              <a:rPr lang="en-US" altLang="en-US">
                <a:solidFill>
                  <a:schemeClr val="accent1"/>
                </a:solidFill>
                <a:latin typeface="Tahoma" panose="020B0604030504040204" pitchFamily="34" charset="0"/>
              </a:rPr>
              <a:t>} </a:t>
            </a:r>
            <a:r>
              <a:rPr lang="en-US" altLang="en-US">
                <a:latin typeface="Tahoma" panose="020B0604030504040204" pitchFamily="34" charset="0"/>
              </a:rPr>
              <a:t>or</a:t>
            </a:r>
            <a:r>
              <a:rPr lang="en-US" altLang="en-US">
                <a:solidFill>
                  <a:schemeClr val="hlink"/>
                </a:solidFill>
                <a:latin typeface="Tahoma" panose="020B0604030504040204" pitchFamily="34" charset="0"/>
              </a:rPr>
              <a:t>  </a:t>
            </a:r>
            <a:r>
              <a:rPr lang="en-US" altLang="en-US">
                <a:solidFill>
                  <a:srgbClr val="3365FB"/>
                </a:solidFill>
                <a:latin typeface="Tahoma" panose="020B0604030504040204" pitchFamily="34" charset="0"/>
              </a:rPr>
              <a:t>R = {A</a:t>
            </a:r>
            <a:r>
              <a:rPr lang="en-US" altLang="en-US" baseline="-25000">
                <a:solidFill>
                  <a:srgbClr val="3365FB"/>
                </a:solidFill>
                <a:latin typeface="Tahoma" panose="020B0604030504040204" pitchFamily="34" charset="0"/>
              </a:rPr>
              <a:t>1</a:t>
            </a:r>
            <a:r>
              <a:rPr lang="en-US" altLang="en-US">
                <a:solidFill>
                  <a:srgbClr val="3365FB"/>
                </a:solidFill>
                <a:latin typeface="Tahoma" panose="020B0604030504040204" pitchFamily="34" charset="0"/>
              </a:rPr>
              <a:t>, A</a:t>
            </a:r>
            <a:r>
              <a:rPr lang="en-US" altLang="en-US" baseline="-25000">
                <a:solidFill>
                  <a:srgbClr val="3365FB"/>
                </a:solidFill>
                <a:latin typeface="Tahoma" panose="020B0604030504040204" pitchFamily="34" charset="0"/>
              </a:rPr>
              <a:t>2</a:t>
            </a:r>
            <a:r>
              <a:rPr lang="en-US" altLang="en-US">
                <a:solidFill>
                  <a:srgbClr val="3365FB"/>
                </a:solidFill>
                <a:latin typeface="Tahoma" panose="020B0604030504040204" pitchFamily="34" charset="0"/>
              </a:rPr>
              <a:t>,…, A</a:t>
            </a:r>
            <a:r>
              <a:rPr lang="en-US" altLang="en-US" baseline="-25000">
                <a:solidFill>
                  <a:srgbClr val="3365FB"/>
                </a:solidFill>
                <a:latin typeface="Tahoma" panose="020B0604030504040204" pitchFamily="34" charset="0"/>
              </a:rPr>
              <a:t>n</a:t>
            </a:r>
            <a:r>
              <a:rPr lang="en-US" altLang="en-US">
                <a:solidFill>
                  <a:srgbClr val="3365FB"/>
                </a:solidFill>
                <a:latin typeface="Tahoma" panose="020B0604030504040204" pitchFamily="34" charset="0"/>
              </a:rPr>
              <a:t>}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sz="1600">
                <a:latin typeface="Tahoma" panose="020B0604030504040204" pitchFamily="34" charset="0"/>
              </a:rPr>
              <a:t>                                                                    </a:t>
            </a:r>
            <a:r>
              <a:rPr lang="en-US" altLang="en-US">
                <a:solidFill>
                  <a:srgbClr val="40458C"/>
                </a:solidFill>
                <a:latin typeface="Tahoma" panose="020B0604030504040204" pitchFamily="34" charset="0"/>
              </a:rPr>
              <a:t>or</a:t>
            </a:r>
            <a:r>
              <a:rPr lang="en-US" altLang="en-US">
                <a:solidFill>
                  <a:srgbClr val="6F89F7"/>
                </a:solidFill>
                <a:latin typeface="Tahoma" panose="020B0604030504040204" pitchFamily="34" charset="0"/>
              </a:rPr>
              <a:t>  </a:t>
            </a:r>
            <a:r>
              <a:rPr lang="en-US" altLang="en-US">
                <a:solidFill>
                  <a:srgbClr val="3365FB"/>
                </a:solidFill>
                <a:latin typeface="Tahoma" panose="020B0604030504040204" pitchFamily="34" charset="0"/>
              </a:rPr>
              <a:t>R (A</a:t>
            </a:r>
            <a:r>
              <a:rPr lang="en-US" altLang="en-US" baseline="-25000">
                <a:solidFill>
                  <a:srgbClr val="3365FB"/>
                </a:solidFill>
                <a:latin typeface="Tahoma" panose="020B0604030504040204" pitchFamily="34" charset="0"/>
              </a:rPr>
              <a:t>1</a:t>
            </a:r>
            <a:r>
              <a:rPr lang="en-US" altLang="en-US">
                <a:solidFill>
                  <a:srgbClr val="3365FB"/>
                </a:solidFill>
                <a:latin typeface="Tahoma" panose="020B0604030504040204" pitchFamily="34" charset="0"/>
              </a:rPr>
              <a:t>, A</a:t>
            </a:r>
            <a:r>
              <a:rPr lang="en-US" altLang="en-US" baseline="-25000">
                <a:solidFill>
                  <a:srgbClr val="3365FB"/>
                </a:solidFill>
                <a:latin typeface="Tahoma" panose="020B0604030504040204" pitchFamily="34" charset="0"/>
              </a:rPr>
              <a:t>2</a:t>
            </a:r>
            <a:r>
              <a:rPr lang="en-US" altLang="en-US">
                <a:solidFill>
                  <a:srgbClr val="3365FB"/>
                </a:solidFill>
                <a:latin typeface="Tahoma" panose="020B0604030504040204" pitchFamily="34" charset="0"/>
              </a:rPr>
              <a:t>,…, A</a:t>
            </a:r>
            <a:r>
              <a:rPr lang="en-US" altLang="en-US" baseline="-25000">
                <a:solidFill>
                  <a:srgbClr val="3365FB"/>
                </a:solidFill>
                <a:latin typeface="Tahoma" panose="020B0604030504040204" pitchFamily="34" charset="0"/>
              </a:rPr>
              <a:t>n</a:t>
            </a:r>
            <a:r>
              <a:rPr lang="en-US" altLang="en-US">
                <a:solidFill>
                  <a:srgbClr val="3365FB"/>
                </a:solidFill>
                <a:latin typeface="Tahoma" panose="020B0604030504040204" pitchFamily="34" charset="0"/>
              </a:rPr>
              <a:t>)</a:t>
            </a:r>
            <a:endParaRPr lang="en-US" altLang="en-US" sz="1600">
              <a:solidFill>
                <a:srgbClr val="3365FB"/>
              </a:solidFill>
              <a:latin typeface="Tahoma" panose="020B0604030504040204" pitchFamily="34" charset="0"/>
            </a:endParaRPr>
          </a:p>
          <a:p>
            <a:pPr eaLnBrk="1" hangingPunct="1"/>
            <a:r>
              <a:rPr lang="en-US" altLang="en-US">
                <a:latin typeface="Tahoma" panose="020B0604030504040204" pitchFamily="34" charset="0"/>
              </a:rPr>
              <a:t> </a:t>
            </a:r>
            <a:r>
              <a:rPr lang="en-US" altLang="en-US" u="sng">
                <a:latin typeface="Tahoma" panose="020B0604030504040204" pitchFamily="34" charset="0"/>
              </a:rPr>
              <a:t>Set-of-attributes</a:t>
            </a:r>
          </a:p>
          <a:p>
            <a:pPr lvl="1" eaLnBrk="1" hangingPunct="1"/>
            <a:r>
              <a:rPr lang="en-US" altLang="en-US">
                <a:latin typeface="Tahoma" panose="020B0604030504040204" pitchFamily="34" charset="0"/>
              </a:rPr>
              <a:t>A tuple t of r(R) is denoted by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en-US">
                <a:latin typeface="Tahoma" panose="020B0604030504040204" pitchFamily="34" charset="0"/>
              </a:rPr>
              <a:t>    </a:t>
            </a:r>
            <a:r>
              <a:rPr lang="en-US" altLang="en-US">
                <a:solidFill>
                  <a:srgbClr val="CF0E30"/>
                </a:solidFill>
                <a:latin typeface="Tahoma" panose="020B0604030504040204" pitchFamily="34" charset="0"/>
              </a:rPr>
              <a:t>t ={A</a:t>
            </a:r>
            <a:r>
              <a:rPr lang="en-US" altLang="en-US" baseline="-25000">
                <a:solidFill>
                  <a:srgbClr val="CF0E30"/>
                </a:solidFill>
                <a:latin typeface="Tahoma" panose="020B0604030504040204" pitchFamily="34" charset="0"/>
              </a:rPr>
              <a:t>1</a:t>
            </a:r>
            <a:r>
              <a:rPr lang="en-US" altLang="en-US">
                <a:solidFill>
                  <a:srgbClr val="CF0E30"/>
                </a:solidFill>
                <a:latin typeface="Tahoma" panose="020B0604030504040204" pitchFamily="34" charset="0"/>
              </a:rPr>
              <a:t>:v</a:t>
            </a:r>
            <a:r>
              <a:rPr lang="en-US" altLang="en-US" baseline="-25000">
                <a:solidFill>
                  <a:srgbClr val="CF0E30"/>
                </a:solidFill>
                <a:latin typeface="Tahoma" panose="020B0604030504040204" pitchFamily="34" charset="0"/>
              </a:rPr>
              <a:t>1</a:t>
            </a:r>
            <a:r>
              <a:rPr lang="en-US" altLang="en-US">
                <a:solidFill>
                  <a:srgbClr val="CF0E30"/>
                </a:solidFill>
                <a:latin typeface="Tahoma" panose="020B0604030504040204" pitchFamily="34" charset="0"/>
              </a:rPr>
              <a:t>, A</a:t>
            </a:r>
            <a:r>
              <a:rPr lang="en-US" altLang="en-US" baseline="-25000">
                <a:solidFill>
                  <a:srgbClr val="CF0E30"/>
                </a:solidFill>
                <a:latin typeface="Tahoma" panose="020B0604030504040204" pitchFamily="34" charset="0"/>
              </a:rPr>
              <a:t>2</a:t>
            </a:r>
            <a:r>
              <a:rPr lang="en-US" altLang="en-US">
                <a:solidFill>
                  <a:srgbClr val="CF0E30"/>
                </a:solidFill>
                <a:latin typeface="Tahoma" panose="020B0604030504040204" pitchFamily="34" charset="0"/>
              </a:rPr>
              <a:t>:v</a:t>
            </a:r>
            <a:r>
              <a:rPr lang="en-US" altLang="en-US" baseline="-25000">
                <a:solidFill>
                  <a:srgbClr val="CF0E30"/>
                </a:solidFill>
                <a:latin typeface="Tahoma" panose="020B0604030504040204" pitchFamily="34" charset="0"/>
              </a:rPr>
              <a:t>2</a:t>
            </a:r>
            <a:r>
              <a:rPr lang="en-US" altLang="en-US">
                <a:solidFill>
                  <a:srgbClr val="CF0E30"/>
                </a:solidFill>
                <a:latin typeface="Tahoma" panose="020B0604030504040204" pitchFamily="34" charset="0"/>
              </a:rPr>
              <a:t>,..., A</a:t>
            </a:r>
            <a:r>
              <a:rPr lang="en-US" altLang="en-US" baseline="-25000">
                <a:solidFill>
                  <a:srgbClr val="CF0E30"/>
                </a:solidFill>
                <a:latin typeface="Tahoma" panose="020B0604030504040204" pitchFamily="34" charset="0"/>
              </a:rPr>
              <a:t>n</a:t>
            </a:r>
            <a:r>
              <a:rPr lang="en-US" altLang="en-US">
                <a:solidFill>
                  <a:srgbClr val="CF0E30"/>
                </a:solidFill>
                <a:latin typeface="Tahoma" panose="020B0604030504040204" pitchFamily="34" charset="0"/>
              </a:rPr>
              <a:t>:v</a:t>
            </a:r>
            <a:r>
              <a:rPr lang="en-US" altLang="en-US" baseline="-25000">
                <a:solidFill>
                  <a:srgbClr val="CF0E30"/>
                </a:solidFill>
                <a:latin typeface="Tahoma" panose="020B0604030504040204" pitchFamily="34" charset="0"/>
              </a:rPr>
              <a:t>n </a:t>
            </a:r>
            <a:r>
              <a:rPr lang="en-US" altLang="en-US">
                <a:solidFill>
                  <a:srgbClr val="CF0E30"/>
                </a:solidFill>
                <a:latin typeface="Tahoma" panose="020B0604030504040204" pitchFamily="34" charset="0"/>
              </a:rPr>
              <a:t>}</a:t>
            </a:r>
            <a:r>
              <a:rPr lang="en-US" altLang="en-US">
                <a:solidFill>
                  <a:srgbClr val="21003D"/>
                </a:solidFill>
                <a:latin typeface="Tahoma" panose="020B0604030504040204" pitchFamily="34" charset="0"/>
              </a:rPr>
              <a:t>, v</a:t>
            </a:r>
            <a:r>
              <a:rPr lang="en-US" altLang="en-US" baseline="-25000">
                <a:solidFill>
                  <a:srgbClr val="21003D"/>
                </a:solidFill>
                <a:latin typeface="Tahoma" panose="020B0604030504040204" pitchFamily="34" charset="0"/>
              </a:rPr>
              <a:t>i</a:t>
            </a:r>
            <a:r>
              <a:rPr lang="en-US" altLang="en-US">
                <a:solidFill>
                  <a:srgbClr val="21003D"/>
                </a:solidFill>
                <a:latin typeface="Tahoma" panose="020B0604030504040204" pitchFamily="34" charset="0"/>
                <a:sym typeface="Symbol" panose="05050102010706020507" pitchFamily="18" charset="2"/>
              </a:rPr>
              <a:t></a:t>
            </a:r>
            <a:r>
              <a:rPr lang="en-US" altLang="en-US">
                <a:solidFill>
                  <a:srgbClr val="21003D"/>
                </a:solidFill>
                <a:latin typeface="Tahoma" panose="020B0604030504040204" pitchFamily="34" charset="0"/>
              </a:rPr>
              <a:t>D</a:t>
            </a:r>
            <a:r>
              <a:rPr lang="en-US" altLang="en-US" baseline="-25000">
                <a:solidFill>
                  <a:srgbClr val="21003D"/>
                </a:solidFill>
                <a:latin typeface="Tahoma" panose="020B0604030504040204" pitchFamily="34" charset="0"/>
              </a:rPr>
              <a:t>i</a:t>
            </a:r>
            <a:r>
              <a:rPr lang="en-US" altLang="en-US">
                <a:solidFill>
                  <a:srgbClr val="21003D"/>
                </a:solidFill>
                <a:latin typeface="Tahoma" panose="020B0604030504040204" pitchFamily="34" charset="0"/>
              </a:rPr>
              <a:t>, 1</a:t>
            </a:r>
            <a:r>
              <a:rPr lang="en-US" altLang="en-US">
                <a:solidFill>
                  <a:srgbClr val="21003D"/>
                </a:solidFill>
                <a:latin typeface="Tahoma" panose="020B0604030504040204" pitchFamily="34" charset="0"/>
                <a:sym typeface="Symbol" panose="05050102010706020507" pitchFamily="18" charset="2"/>
              </a:rPr>
              <a:t></a:t>
            </a:r>
            <a:r>
              <a:rPr lang="en-US" altLang="en-US">
                <a:solidFill>
                  <a:srgbClr val="21003D"/>
                </a:solidFill>
                <a:latin typeface="Tahoma" panose="020B0604030504040204" pitchFamily="34" charset="0"/>
              </a:rPr>
              <a:t> i </a:t>
            </a:r>
            <a:r>
              <a:rPr lang="en-US" altLang="en-US">
                <a:latin typeface="Tahoma" panose="020B0604030504040204" pitchFamily="34" charset="0"/>
                <a:sym typeface="Symbol" panose="05050102010706020507" pitchFamily="18" charset="2"/>
              </a:rPr>
              <a:t> </a:t>
            </a:r>
            <a:r>
              <a:rPr lang="en-US" altLang="en-US">
                <a:latin typeface="Tahoma" panose="020B0604030504040204" pitchFamily="34" charset="0"/>
              </a:rPr>
              <a:t>n    or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en-US">
                <a:solidFill>
                  <a:schemeClr val="hlink"/>
                </a:solidFill>
                <a:latin typeface="Tahoma" panose="020B0604030504040204" pitchFamily="34" charset="0"/>
              </a:rPr>
              <a:t>    </a:t>
            </a:r>
            <a:r>
              <a:rPr lang="en-US" altLang="en-US">
                <a:solidFill>
                  <a:srgbClr val="CF0E30"/>
                </a:solidFill>
                <a:latin typeface="Tahoma" panose="020B0604030504040204" pitchFamily="34" charset="0"/>
              </a:rPr>
              <a:t>t = &lt;(A</a:t>
            </a:r>
            <a:r>
              <a:rPr lang="en-US" altLang="en-US" baseline="-25000">
                <a:solidFill>
                  <a:srgbClr val="CF0E30"/>
                </a:solidFill>
                <a:latin typeface="Tahoma" panose="020B0604030504040204" pitchFamily="34" charset="0"/>
              </a:rPr>
              <a:t>1</a:t>
            </a:r>
            <a:r>
              <a:rPr lang="en-US" altLang="en-US">
                <a:solidFill>
                  <a:srgbClr val="CF0E30"/>
                </a:solidFill>
                <a:latin typeface="Tahoma" panose="020B0604030504040204" pitchFamily="34" charset="0"/>
              </a:rPr>
              <a:t>:v</a:t>
            </a:r>
            <a:r>
              <a:rPr lang="en-US" altLang="en-US" baseline="-25000">
                <a:solidFill>
                  <a:srgbClr val="CF0E30"/>
                </a:solidFill>
                <a:latin typeface="Tahoma" panose="020B0604030504040204" pitchFamily="34" charset="0"/>
              </a:rPr>
              <a:t>1</a:t>
            </a:r>
            <a:r>
              <a:rPr lang="en-US" altLang="en-US">
                <a:solidFill>
                  <a:srgbClr val="CF0E30"/>
                </a:solidFill>
                <a:latin typeface="Tahoma" panose="020B0604030504040204" pitchFamily="34" charset="0"/>
              </a:rPr>
              <a:t>), (A</a:t>
            </a:r>
            <a:r>
              <a:rPr lang="en-US" altLang="en-US" baseline="-25000">
                <a:solidFill>
                  <a:srgbClr val="CF0E30"/>
                </a:solidFill>
                <a:latin typeface="Tahoma" panose="020B0604030504040204" pitchFamily="34" charset="0"/>
              </a:rPr>
              <a:t>2</a:t>
            </a:r>
            <a:r>
              <a:rPr lang="en-US" altLang="en-US">
                <a:solidFill>
                  <a:srgbClr val="CF0E30"/>
                </a:solidFill>
                <a:latin typeface="Tahoma" panose="020B0604030504040204" pitchFamily="34" charset="0"/>
              </a:rPr>
              <a:t>:v</a:t>
            </a:r>
            <a:r>
              <a:rPr lang="en-US" altLang="en-US" baseline="-25000">
                <a:solidFill>
                  <a:srgbClr val="CF0E30"/>
                </a:solidFill>
                <a:latin typeface="Tahoma" panose="020B0604030504040204" pitchFamily="34" charset="0"/>
              </a:rPr>
              <a:t>2</a:t>
            </a:r>
            <a:r>
              <a:rPr lang="en-US" altLang="en-US">
                <a:solidFill>
                  <a:srgbClr val="CF0E30"/>
                </a:solidFill>
                <a:latin typeface="Tahoma" panose="020B0604030504040204" pitchFamily="34" charset="0"/>
              </a:rPr>
              <a:t>),..., (A</a:t>
            </a:r>
            <a:r>
              <a:rPr lang="en-US" altLang="en-US" baseline="-25000">
                <a:solidFill>
                  <a:srgbClr val="CF0E30"/>
                </a:solidFill>
                <a:latin typeface="Tahoma" panose="020B0604030504040204" pitchFamily="34" charset="0"/>
              </a:rPr>
              <a:t>n</a:t>
            </a:r>
            <a:r>
              <a:rPr lang="en-US" altLang="en-US">
                <a:solidFill>
                  <a:srgbClr val="CF0E30"/>
                </a:solidFill>
                <a:latin typeface="Tahoma" panose="020B0604030504040204" pitchFamily="34" charset="0"/>
              </a:rPr>
              <a:t>:v</a:t>
            </a:r>
            <a:r>
              <a:rPr lang="en-US" altLang="en-US" baseline="-25000">
                <a:solidFill>
                  <a:srgbClr val="CF0E30"/>
                </a:solidFill>
                <a:latin typeface="Tahoma" panose="020B0604030504040204" pitchFamily="34" charset="0"/>
              </a:rPr>
              <a:t>n</a:t>
            </a:r>
            <a:r>
              <a:rPr lang="en-US" altLang="en-US">
                <a:solidFill>
                  <a:srgbClr val="CF0E30"/>
                </a:solidFill>
                <a:latin typeface="Tahoma" panose="020B0604030504040204" pitchFamily="34" charset="0"/>
              </a:rPr>
              <a:t>)&gt;</a:t>
            </a:r>
            <a:r>
              <a:rPr lang="en-US" altLang="en-US">
                <a:solidFill>
                  <a:srgbClr val="21003D"/>
                </a:solidFill>
                <a:latin typeface="Tahoma" panose="020B0604030504040204" pitchFamily="34" charset="0"/>
              </a:rPr>
              <a:t>,</a:t>
            </a:r>
            <a:r>
              <a:rPr lang="en-US" altLang="en-US">
                <a:solidFill>
                  <a:schemeClr val="hlink"/>
                </a:solidFill>
                <a:latin typeface="Tahoma" panose="020B0604030504040204" pitchFamily="34" charset="0"/>
              </a:rPr>
              <a:t> </a:t>
            </a:r>
            <a:r>
              <a:rPr lang="en-US" altLang="en-US">
                <a:latin typeface="Tahoma" panose="020B0604030504040204" pitchFamily="34" charset="0"/>
              </a:rPr>
              <a:t>v</a:t>
            </a:r>
            <a:r>
              <a:rPr lang="en-US" altLang="en-US" baseline="-25000">
                <a:latin typeface="Tahoma" panose="020B0604030504040204" pitchFamily="34" charset="0"/>
              </a:rPr>
              <a:t>i</a:t>
            </a:r>
            <a:r>
              <a:rPr lang="en-US" altLang="en-US">
                <a:latin typeface="Tahoma" panose="020B0604030504040204" pitchFamily="34" charset="0"/>
                <a:sym typeface="Symbol" panose="05050102010706020507" pitchFamily="18" charset="2"/>
              </a:rPr>
              <a:t></a:t>
            </a:r>
            <a:r>
              <a:rPr lang="en-US" altLang="en-US">
                <a:latin typeface="Tahoma" panose="020B0604030504040204" pitchFamily="34" charset="0"/>
              </a:rPr>
              <a:t>D</a:t>
            </a:r>
            <a:r>
              <a:rPr lang="en-US" altLang="en-US" baseline="-25000">
                <a:latin typeface="Tahoma" panose="020B0604030504040204" pitchFamily="34" charset="0"/>
              </a:rPr>
              <a:t>i</a:t>
            </a:r>
            <a:r>
              <a:rPr lang="en-US" altLang="en-US">
                <a:latin typeface="Tahoma" panose="020B0604030504040204" pitchFamily="34" charset="0"/>
              </a:rPr>
              <a:t>, 1</a:t>
            </a:r>
            <a:r>
              <a:rPr lang="en-US" altLang="en-US">
                <a:latin typeface="Tahoma" panose="020B0604030504040204" pitchFamily="34" charset="0"/>
                <a:sym typeface="Symbol" panose="05050102010706020507" pitchFamily="18" charset="2"/>
              </a:rPr>
              <a:t></a:t>
            </a:r>
            <a:r>
              <a:rPr lang="en-US" altLang="en-US">
                <a:latin typeface="Tahoma" panose="020B0604030504040204" pitchFamily="34" charset="0"/>
              </a:rPr>
              <a:t> i </a:t>
            </a:r>
            <a:r>
              <a:rPr lang="en-US" altLang="en-US">
                <a:latin typeface="Tahoma" panose="020B0604030504040204" pitchFamily="34" charset="0"/>
                <a:sym typeface="Symbol" panose="05050102010706020507" pitchFamily="18" charset="2"/>
              </a:rPr>
              <a:t> </a:t>
            </a:r>
            <a:r>
              <a:rPr lang="en-US" altLang="en-US">
                <a:latin typeface="Tahoma" panose="020B0604030504040204" pitchFamily="34" charset="0"/>
              </a:rPr>
              <a:t>n</a:t>
            </a:r>
            <a:r>
              <a:rPr lang="en-US" altLang="en-US">
                <a:solidFill>
                  <a:schemeClr val="hlink"/>
                </a:solidFill>
                <a:latin typeface="Tahoma" panose="020B0604030504040204" pitchFamily="34" charset="0"/>
              </a:rPr>
              <a:t> </a:t>
            </a:r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en-US" sz="1600">
              <a:solidFill>
                <a:schemeClr val="hlink"/>
              </a:solidFill>
              <a:latin typeface="Tahoma" panose="020B0604030504040204" pitchFamily="34" charset="0"/>
            </a:endParaRPr>
          </a:p>
          <a:p>
            <a:pPr eaLnBrk="1" hangingPunct="1"/>
            <a:r>
              <a:rPr lang="en-US" altLang="en-US">
                <a:latin typeface="Tahoma" panose="020B0604030504040204" pitchFamily="34" charset="0"/>
              </a:rPr>
              <a:t> </a:t>
            </a:r>
            <a:r>
              <a:rPr lang="en-US" altLang="en-US" u="sng">
                <a:latin typeface="Tahoma" panose="020B0604030504040204" pitchFamily="34" charset="0"/>
              </a:rPr>
              <a:t>List of attributes</a:t>
            </a:r>
          </a:p>
          <a:p>
            <a:pPr lvl="1" eaLnBrk="1" hangingPunct="1"/>
            <a:r>
              <a:rPr lang="en-US" altLang="en-US">
                <a:latin typeface="Tahoma" panose="020B0604030504040204" pitchFamily="34" charset="0"/>
              </a:rPr>
              <a:t>A tuple t of r(R) is denoted by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en-US">
                <a:latin typeface="Tahoma" panose="020B0604030504040204" pitchFamily="34" charset="0"/>
              </a:rPr>
              <a:t>      </a:t>
            </a:r>
            <a:r>
              <a:rPr lang="en-US" altLang="en-US">
                <a:solidFill>
                  <a:schemeClr val="tx2"/>
                </a:solidFill>
                <a:latin typeface="Tahoma" panose="020B0604030504040204" pitchFamily="34" charset="0"/>
              </a:rPr>
              <a:t>t =(v</a:t>
            </a:r>
            <a:r>
              <a:rPr lang="en-US" altLang="en-US" baseline="-25000">
                <a:solidFill>
                  <a:schemeClr val="tx2"/>
                </a:solidFill>
                <a:latin typeface="Tahoma" panose="020B0604030504040204" pitchFamily="34" charset="0"/>
              </a:rPr>
              <a:t>1</a:t>
            </a:r>
            <a:r>
              <a:rPr lang="en-US" altLang="en-US">
                <a:solidFill>
                  <a:schemeClr val="tx2"/>
                </a:solidFill>
                <a:latin typeface="Tahoma" panose="020B0604030504040204" pitchFamily="34" charset="0"/>
              </a:rPr>
              <a:t>, v</a:t>
            </a:r>
            <a:r>
              <a:rPr lang="en-US" altLang="en-US" baseline="-25000">
                <a:solidFill>
                  <a:schemeClr val="tx2"/>
                </a:solidFill>
                <a:latin typeface="Tahoma" panose="020B0604030504040204" pitchFamily="34" charset="0"/>
              </a:rPr>
              <a:t>2</a:t>
            </a:r>
            <a:r>
              <a:rPr lang="en-US" altLang="en-US">
                <a:solidFill>
                  <a:schemeClr val="tx2"/>
                </a:solidFill>
                <a:latin typeface="Tahoma" panose="020B0604030504040204" pitchFamily="34" charset="0"/>
              </a:rPr>
              <a:t>,..., v</a:t>
            </a:r>
            <a:r>
              <a:rPr lang="en-US" altLang="en-US" baseline="-25000">
                <a:solidFill>
                  <a:schemeClr val="tx2"/>
                </a:solidFill>
                <a:latin typeface="Tahoma" panose="020B0604030504040204" pitchFamily="34" charset="0"/>
              </a:rPr>
              <a:t>n</a:t>
            </a:r>
            <a:r>
              <a:rPr lang="en-US" altLang="en-US">
                <a:solidFill>
                  <a:schemeClr val="tx2"/>
                </a:solidFill>
                <a:latin typeface="Tahoma" panose="020B0604030504040204" pitchFamily="34" charset="0"/>
              </a:rPr>
              <a:t>)</a:t>
            </a:r>
            <a:r>
              <a:rPr lang="en-US" altLang="en-US">
                <a:latin typeface="Tahoma" panose="020B0604030504040204" pitchFamily="34" charset="0"/>
              </a:rPr>
              <a:t> , v</a:t>
            </a:r>
            <a:r>
              <a:rPr lang="en-US" altLang="en-US" baseline="-25000">
                <a:latin typeface="Tahoma" panose="020B0604030504040204" pitchFamily="34" charset="0"/>
              </a:rPr>
              <a:t>i</a:t>
            </a:r>
            <a:r>
              <a:rPr lang="en-US" altLang="en-US">
                <a:latin typeface="Tahoma" panose="020B0604030504040204" pitchFamily="34" charset="0"/>
                <a:sym typeface="Symbol" panose="05050102010706020507" pitchFamily="18" charset="2"/>
              </a:rPr>
              <a:t></a:t>
            </a:r>
            <a:r>
              <a:rPr lang="en-US" altLang="en-US">
                <a:latin typeface="Tahoma" panose="020B0604030504040204" pitchFamily="34" charset="0"/>
              </a:rPr>
              <a:t>D</a:t>
            </a:r>
            <a:r>
              <a:rPr lang="en-US" altLang="en-US" baseline="-25000">
                <a:latin typeface="Tahoma" panose="020B0604030504040204" pitchFamily="34" charset="0"/>
              </a:rPr>
              <a:t>i</a:t>
            </a:r>
            <a:r>
              <a:rPr lang="en-US" altLang="en-US">
                <a:latin typeface="Tahoma" panose="020B0604030504040204" pitchFamily="34" charset="0"/>
              </a:rPr>
              <a:t>, 1</a:t>
            </a:r>
            <a:r>
              <a:rPr lang="en-US" altLang="en-US">
                <a:latin typeface="Tahoma" panose="020B0604030504040204" pitchFamily="34" charset="0"/>
                <a:sym typeface="Symbol" panose="05050102010706020507" pitchFamily="18" charset="2"/>
              </a:rPr>
              <a:t></a:t>
            </a:r>
            <a:r>
              <a:rPr lang="en-US" altLang="en-US">
                <a:latin typeface="Tahoma" panose="020B0604030504040204" pitchFamily="34" charset="0"/>
              </a:rPr>
              <a:t> i </a:t>
            </a:r>
            <a:r>
              <a:rPr lang="en-US" altLang="en-US">
                <a:latin typeface="Tahoma" panose="020B0604030504040204" pitchFamily="34" charset="0"/>
                <a:sym typeface="Symbol" panose="05050102010706020507" pitchFamily="18" charset="2"/>
              </a:rPr>
              <a:t> </a:t>
            </a:r>
            <a:r>
              <a:rPr lang="en-US" altLang="en-US">
                <a:latin typeface="Tahoma" panose="020B0604030504040204" pitchFamily="34" charset="0"/>
              </a:rPr>
              <a:t>n 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21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21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21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21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21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21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21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21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21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21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21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21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921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921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9216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9216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9216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9216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9216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9216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163" grpId="0" build="p" bldLvl="2" autoUpdateAnimBg="0"/>
    </p:bldLst>
  </p:timing>
</p:sld>
</file>

<file path=ppt/theme/theme1.xml><?xml version="1.0" encoding="utf-8"?>
<a:theme xmlns:a="http://schemas.openxmlformats.org/drawingml/2006/main" name="Crafting Recovery Slides">
  <a:themeElements>
    <a:clrScheme name="">
      <a:dk1>
        <a:srgbClr val="280049"/>
      </a:dk1>
      <a:lt1>
        <a:srgbClr val="FFFFFF"/>
      </a:lt1>
      <a:dk2>
        <a:srgbClr val="CF0E30"/>
      </a:dk2>
      <a:lt2>
        <a:srgbClr val="CECECE"/>
      </a:lt2>
      <a:accent1>
        <a:srgbClr val="3365FB"/>
      </a:accent1>
      <a:accent2>
        <a:srgbClr val="009688"/>
      </a:accent2>
      <a:accent3>
        <a:srgbClr val="FFFFFF"/>
      </a:accent3>
      <a:accent4>
        <a:srgbClr val="21003D"/>
      </a:accent4>
      <a:accent5>
        <a:srgbClr val="ADB8FD"/>
      </a:accent5>
      <a:accent6>
        <a:srgbClr val="00877B"/>
      </a:accent6>
      <a:hlink>
        <a:srgbClr val="51DC00"/>
      </a:hlink>
      <a:folHlink>
        <a:srgbClr val="DADADA"/>
      </a:folHlink>
    </a:clrScheme>
    <a:fontScheme name="Crafting Recovery Slides">
      <a:majorFont>
        <a:latin typeface="Comic Sans MS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0487" tIns="44450" rIns="90487" bIns="44450" numCol="1" anchor="t" anchorCtr="0" compatLnSpc="1">
        <a:prstTxWarp prst="textNoShape">
          <a:avLst/>
        </a:prstTxWarp>
      </a:bodyPr>
      <a:lstStyle>
        <a:defPPr marL="342900" marR="0" indent="-342900" algn="l" defTabSz="914400" rtl="0" eaLnBrk="0" fontAlgn="base" latinLnBrk="0" hangingPunct="0">
          <a:lnSpc>
            <a:spcPct val="90000"/>
          </a:lnSpc>
          <a:spcBef>
            <a:spcPct val="20000"/>
          </a:spcBef>
          <a:spcAft>
            <a:spcPct val="0"/>
          </a:spcAft>
          <a:buClr>
            <a:schemeClr val="tx1"/>
          </a:buClr>
          <a:buSzPct val="75000"/>
          <a:buFont typeface="Monotype Sorts" pitchFamily="37" charset="2"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pitchFamily="37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0487" tIns="44450" rIns="90487" bIns="44450" numCol="1" anchor="t" anchorCtr="0" compatLnSpc="1">
        <a:prstTxWarp prst="textNoShape">
          <a:avLst/>
        </a:prstTxWarp>
      </a:bodyPr>
      <a:lstStyle>
        <a:defPPr marL="342900" marR="0" indent="-342900" algn="l" defTabSz="914400" rtl="0" eaLnBrk="0" fontAlgn="base" latinLnBrk="0" hangingPunct="0">
          <a:lnSpc>
            <a:spcPct val="90000"/>
          </a:lnSpc>
          <a:spcBef>
            <a:spcPct val="20000"/>
          </a:spcBef>
          <a:spcAft>
            <a:spcPct val="0"/>
          </a:spcAft>
          <a:buClr>
            <a:schemeClr val="tx1"/>
          </a:buClr>
          <a:buSzPct val="75000"/>
          <a:buFont typeface="Monotype Sorts" pitchFamily="37" charset="2"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pitchFamily="37" charset="0"/>
          </a:defRPr>
        </a:defPPr>
      </a:lstStyle>
    </a:lnDef>
  </a:objectDefaults>
  <a:extraClrSchemeLst>
    <a:extraClrScheme>
      <a:clrScheme name="Crafting Recovery Slide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rafting Recovery Slides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rafting Recovery Slides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rafting Recovery Slides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rafting Recovery Slides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rafting Recovery Slides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rafting Recovery Slides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Smack:Users:Cris:Crafting Recovery Slides</Template>
  <TotalTime>18692</TotalTime>
  <Pages>23</Pages>
  <Words>2553</Words>
  <Application>Microsoft Office PowerPoint</Application>
  <PresentationFormat>On-screen Show (4:3)</PresentationFormat>
  <Paragraphs>691</Paragraphs>
  <Slides>35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6" baseType="lpstr">
      <vt:lpstr>Arial</vt:lpstr>
      <vt:lpstr>Arial Narrow</vt:lpstr>
      <vt:lpstr>Comic Sans MS</vt:lpstr>
      <vt:lpstr>Courier New</vt:lpstr>
      <vt:lpstr>Helvetica</vt:lpstr>
      <vt:lpstr>Lucida Grande</vt:lpstr>
      <vt:lpstr>Monotype Sorts</vt:lpstr>
      <vt:lpstr>Tahoma</vt:lpstr>
      <vt:lpstr>Times New Roman</vt:lpstr>
      <vt:lpstr>Wingdings</vt:lpstr>
      <vt:lpstr>Crafting Recovery Slides</vt:lpstr>
      <vt:lpstr>Relational Database Model</vt:lpstr>
      <vt:lpstr>Performance Requirements</vt:lpstr>
      <vt:lpstr>Database Management System (DBMS)</vt:lpstr>
      <vt:lpstr> Data Modeling</vt:lpstr>
      <vt:lpstr>Relationships</vt:lpstr>
      <vt:lpstr>Relational Model - History</vt:lpstr>
      <vt:lpstr>Relational Model</vt:lpstr>
      <vt:lpstr>The Mathematical Concept of Relation</vt:lpstr>
      <vt:lpstr>Two Notations</vt:lpstr>
      <vt:lpstr>SQL Insert</vt:lpstr>
      <vt:lpstr>Properties of Relations</vt:lpstr>
      <vt:lpstr>Relation Schema</vt:lpstr>
      <vt:lpstr>Example Table Schema</vt:lpstr>
      <vt:lpstr>Creating a Schema</vt:lpstr>
      <vt:lpstr>Example: Domain Constraints</vt:lpstr>
      <vt:lpstr>Useful Terms</vt:lpstr>
      <vt:lpstr>Relational Database Schema</vt:lpstr>
      <vt:lpstr>Integrity Constraints (ICs)</vt:lpstr>
      <vt:lpstr>Primary Key Constraint</vt:lpstr>
      <vt:lpstr>Example of Keys</vt:lpstr>
      <vt:lpstr>Example Table Schema in SQL</vt:lpstr>
      <vt:lpstr>Example Table Schema in SQL (2)</vt:lpstr>
      <vt:lpstr>Example Table Schema in SQL (3)</vt:lpstr>
      <vt:lpstr>Identifying the Key</vt:lpstr>
      <vt:lpstr>Foreign Keys</vt:lpstr>
      <vt:lpstr>Foreign Key &amp; Primary Key</vt:lpstr>
      <vt:lpstr>Foreign Key Constraints</vt:lpstr>
      <vt:lpstr>Any Attribute can be a Foreign Key  </vt:lpstr>
      <vt:lpstr> Foreign Keys in SQL</vt:lpstr>
      <vt:lpstr>Referential Integrity Constraints</vt:lpstr>
      <vt:lpstr>Referential Integrity Constraints</vt:lpstr>
      <vt:lpstr>Referential Integrity Enforcement</vt:lpstr>
      <vt:lpstr>Referential Integrity in SQL</vt:lpstr>
      <vt:lpstr> RI Trigger Actions in SQL</vt:lpstr>
      <vt:lpstr>Enforcing Integrity Constraints [Poll]</vt:lpstr>
    </vt:vector>
  </TitlesOfParts>
  <Company>University of Massachusetts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Reading  Consistent and Current Data “Off the Air”</dc:title>
  <dc:subject>Delegation: Efficiently Rewriting History</dc:subject>
  <dc:creator>Computer Science</dc:creator>
  <cp:keywords>delegation recovery icde</cp:keywords>
  <dc:description/>
  <cp:lastModifiedBy>Costantinos Costa</cp:lastModifiedBy>
  <cp:revision>704</cp:revision>
  <cp:lastPrinted>2020-09-01T22:47:24Z</cp:lastPrinted>
  <dcterms:created xsi:type="dcterms:W3CDTF">2010-01-13T05:11:50Z</dcterms:created>
  <dcterms:modified xsi:type="dcterms:W3CDTF">2021-02-01T17:49:58Z</dcterms:modified>
</cp:coreProperties>
</file>